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5"/>
  </p:notesMasterIdLst>
  <p:sldIdLst>
    <p:sldId id="256" r:id="rId2"/>
    <p:sldId id="265" r:id="rId3"/>
    <p:sldId id="267" r:id="rId4"/>
    <p:sldId id="286" r:id="rId5"/>
    <p:sldId id="269" r:id="rId6"/>
    <p:sldId id="287" r:id="rId7"/>
    <p:sldId id="307" r:id="rId8"/>
    <p:sldId id="308" r:id="rId9"/>
    <p:sldId id="309" r:id="rId10"/>
    <p:sldId id="301" r:id="rId11"/>
    <p:sldId id="302" r:id="rId12"/>
    <p:sldId id="310" r:id="rId13"/>
    <p:sldId id="311" r:id="rId14"/>
    <p:sldId id="312" r:id="rId15"/>
    <p:sldId id="313" r:id="rId16"/>
    <p:sldId id="288" r:id="rId17"/>
    <p:sldId id="303" r:id="rId18"/>
    <p:sldId id="304" r:id="rId19"/>
    <p:sldId id="289" r:id="rId20"/>
    <p:sldId id="290" r:id="rId21"/>
    <p:sldId id="291" r:id="rId22"/>
    <p:sldId id="306" r:id="rId23"/>
    <p:sldId id="292" r:id="rId24"/>
  </p:sldIdLst>
  <p:sldSz cx="19799300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06" autoAdjust="0"/>
    <p:restoredTop sz="94660"/>
  </p:normalViewPr>
  <p:slideViewPr>
    <p:cSldViewPr snapToGrid="0">
      <p:cViewPr varScale="1">
        <p:scale>
          <a:sx n="44" d="100"/>
          <a:sy n="44" d="100"/>
        </p:scale>
        <p:origin x="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6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1CFC0-4E81-4398-86E8-B92A0607612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E22E28-4282-4A41-8019-E671C6862A66}">
      <dgm:prSet/>
      <dgm:spPr/>
      <dgm:t>
        <a:bodyPr/>
        <a:lstStyle/>
        <a:p>
          <a:r>
            <a:rPr lang="en-US" b="1" dirty="0"/>
            <a:t>Project Goal: </a:t>
          </a:r>
          <a:r>
            <a:rPr lang="en-IN" dirty="0"/>
            <a:t>Identify target attributes from the loan corpus data and help predict risk score for potential defaulting loan applicants.</a:t>
          </a:r>
          <a:endParaRPr lang="en-US" dirty="0"/>
        </a:p>
      </dgm:t>
    </dgm:pt>
    <dgm:pt modelId="{1B70B901-05A8-464F-8ED9-CAD1695757AC}" type="parTrans" cxnId="{5D78A221-30B0-4EDA-91AA-00E4885414BD}">
      <dgm:prSet/>
      <dgm:spPr/>
      <dgm:t>
        <a:bodyPr/>
        <a:lstStyle/>
        <a:p>
          <a:endParaRPr lang="en-US"/>
        </a:p>
      </dgm:t>
    </dgm:pt>
    <dgm:pt modelId="{C1E644F2-1CDA-42E0-9135-7164E7CA3005}" type="sibTrans" cxnId="{5D78A221-30B0-4EDA-91AA-00E4885414BD}">
      <dgm:prSet/>
      <dgm:spPr/>
      <dgm:t>
        <a:bodyPr/>
        <a:lstStyle/>
        <a:p>
          <a:endParaRPr lang="en-US"/>
        </a:p>
      </dgm:t>
    </dgm:pt>
    <dgm:pt modelId="{371FAD39-AC79-47EF-96D0-CBAFFC9EEB3A}">
      <dgm:prSet/>
      <dgm:spPr/>
      <dgm:t>
        <a:bodyPr/>
        <a:lstStyle/>
        <a:p>
          <a:r>
            <a:rPr lang="en-IN" b="1"/>
            <a:t>Method:</a:t>
          </a:r>
          <a:r>
            <a:rPr lang="en-IN"/>
            <a:t> </a:t>
          </a:r>
          <a:endParaRPr lang="en-US"/>
        </a:p>
      </dgm:t>
    </dgm:pt>
    <dgm:pt modelId="{F01561E3-07F0-4FA8-AD32-F671C896DEA4}" type="parTrans" cxnId="{16F0D3E4-15F7-41DC-82CD-9CD3C7D3C7B1}">
      <dgm:prSet/>
      <dgm:spPr/>
      <dgm:t>
        <a:bodyPr/>
        <a:lstStyle/>
        <a:p>
          <a:endParaRPr lang="en-US"/>
        </a:p>
      </dgm:t>
    </dgm:pt>
    <dgm:pt modelId="{B7477AE7-F13D-4DD2-96A6-0DC74CA56E4C}" type="sibTrans" cxnId="{16F0D3E4-15F7-41DC-82CD-9CD3C7D3C7B1}">
      <dgm:prSet/>
      <dgm:spPr/>
      <dgm:t>
        <a:bodyPr/>
        <a:lstStyle/>
        <a:p>
          <a:endParaRPr lang="en-US"/>
        </a:p>
      </dgm:t>
    </dgm:pt>
    <dgm:pt modelId="{CD9CD34E-5FCB-43C6-94D4-BD965E3D8C44}">
      <dgm:prSet/>
      <dgm:spPr/>
      <dgm:t>
        <a:bodyPr/>
        <a:lstStyle/>
        <a:p>
          <a:r>
            <a:rPr lang="en-IN"/>
            <a:t>Use appropriate techniques to cleanse data.</a:t>
          </a:r>
          <a:endParaRPr lang="en-US"/>
        </a:p>
      </dgm:t>
    </dgm:pt>
    <dgm:pt modelId="{1CB74130-B015-454A-927C-98EBDBEA4026}" type="parTrans" cxnId="{80BAADBE-1947-4502-AB85-84D7D2BAF000}">
      <dgm:prSet/>
      <dgm:spPr/>
      <dgm:t>
        <a:bodyPr/>
        <a:lstStyle/>
        <a:p>
          <a:endParaRPr lang="en-US"/>
        </a:p>
      </dgm:t>
    </dgm:pt>
    <dgm:pt modelId="{443A22F4-BD1E-4E01-81C4-780C0B8232BF}" type="sibTrans" cxnId="{80BAADBE-1947-4502-AB85-84D7D2BAF000}">
      <dgm:prSet/>
      <dgm:spPr/>
      <dgm:t>
        <a:bodyPr/>
        <a:lstStyle/>
        <a:p>
          <a:endParaRPr lang="en-US"/>
        </a:p>
      </dgm:t>
    </dgm:pt>
    <dgm:pt modelId="{67DE6E92-DA4C-4B05-ACE0-1D1325FD615D}">
      <dgm:prSet/>
      <dgm:spPr/>
      <dgm:t>
        <a:bodyPr/>
        <a:lstStyle/>
        <a:p>
          <a:r>
            <a:rPr lang="en-IN"/>
            <a:t>Prepare data for further analysis.</a:t>
          </a:r>
          <a:endParaRPr lang="en-US"/>
        </a:p>
      </dgm:t>
    </dgm:pt>
    <dgm:pt modelId="{732520B3-DA52-4D34-9AA8-A642FAF35743}" type="parTrans" cxnId="{70A183E5-BD62-4650-A539-686CA3A6E04C}">
      <dgm:prSet/>
      <dgm:spPr/>
      <dgm:t>
        <a:bodyPr/>
        <a:lstStyle/>
        <a:p>
          <a:endParaRPr lang="en-US"/>
        </a:p>
      </dgm:t>
    </dgm:pt>
    <dgm:pt modelId="{4476C7F1-8D2B-4A2F-951B-0883B80094E1}" type="sibTrans" cxnId="{70A183E5-BD62-4650-A539-686CA3A6E04C}">
      <dgm:prSet/>
      <dgm:spPr/>
      <dgm:t>
        <a:bodyPr/>
        <a:lstStyle/>
        <a:p>
          <a:endParaRPr lang="en-US"/>
        </a:p>
      </dgm:t>
    </dgm:pt>
    <dgm:pt modelId="{3CF2CEC2-F7CC-43F1-9BBF-026C101FF960}">
      <dgm:prSet/>
      <dgm:spPr/>
      <dgm:t>
        <a:bodyPr/>
        <a:lstStyle/>
        <a:p>
          <a:r>
            <a:rPr lang="en-IN"/>
            <a:t>Leverage EDA techniques (univariate, bivariate, derived metrics) to analyse data and determine influencing variables in loan processing. </a:t>
          </a:r>
          <a:endParaRPr lang="en-US"/>
        </a:p>
      </dgm:t>
    </dgm:pt>
    <dgm:pt modelId="{3FE02726-C038-4575-BEE7-934A643F2C55}" type="parTrans" cxnId="{4B3B9A37-7A2E-4DE5-B79D-823BC1473EC1}">
      <dgm:prSet/>
      <dgm:spPr/>
      <dgm:t>
        <a:bodyPr/>
        <a:lstStyle/>
        <a:p>
          <a:endParaRPr lang="en-US"/>
        </a:p>
      </dgm:t>
    </dgm:pt>
    <dgm:pt modelId="{0D156CDB-7A24-42A7-BA99-A4C230B26461}" type="sibTrans" cxnId="{4B3B9A37-7A2E-4DE5-B79D-823BC1473EC1}">
      <dgm:prSet/>
      <dgm:spPr/>
      <dgm:t>
        <a:bodyPr/>
        <a:lstStyle/>
        <a:p>
          <a:endParaRPr lang="en-US"/>
        </a:p>
      </dgm:t>
    </dgm:pt>
    <dgm:pt modelId="{E880F8DD-DECE-4C8E-AAFC-FAB706E4AE41}">
      <dgm:prSet/>
      <dgm:spPr/>
      <dgm:t>
        <a:bodyPr/>
        <a:lstStyle/>
        <a:p>
          <a:r>
            <a:rPr lang="en-IN"/>
            <a:t>After data cleaning, identified 22 features that has high impact on determining defaulting loan applicants. </a:t>
          </a:r>
          <a:endParaRPr lang="en-US"/>
        </a:p>
      </dgm:t>
    </dgm:pt>
    <dgm:pt modelId="{801FF120-7B85-4C40-947B-65B7B9BFA350}" type="parTrans" cxnId="{D9FDAEAC-CFED-45F5-9930-A60805BB428E}">
      <dgm:prSet/>
      <dgm:spPr/>
      <dgm:t>
        <a:bodyPr/>
        <a:lstStyle/>
        <a:p>
          <a:endParaRPr lang="en-US"/>
        </a:p>
      </dgm:t>
    </dgm:pt>
    <dgm:pt modelId="{614ED44E-CE60-4545-99B0-01D9322260EA}" type="sibTrans" cxnId="{D9FDAEAC-CFED-45F5-9930-A60805BB428E}">
      <dgm:prSet/>
      <dgm:spPr/>
      <dgm:t>
        <a:bodyPr/>
        <a:lstStyle/>
        <a:p>
          <a:endParaRPr lang="en-US"/>
        </a:p>
      </dgm:t>
    </dgm:pt>
    <dgm:pt modelId="{573B7967-CE75-4256-95E9-CA58F94586F4}">
      <dgm:prSet/>
      <dgm:spPr/>
      <dgm:t>
        <a:bodyPr/>
        <a:lstStyle/>
        <a:p>
          <a:r>
            <a:rPr lang="en-IN" b="1"/>
            <a:t>Recommendation(s)</a:t>
          </a:r>
          <a:r>
            <a:rPr lang="en-IN"/>
            <a:t>: Using EDA analysis, identified following 8 features sets that determines potential defaulting loan applicants.</a:t>
          </a:r>
          <a:endParaRPr lang="en-US"/>
        </a:p>
      </dgm:t>
    </dgm:pt>
    <dgm:pt modelId="{4B39BFFB-AFA0-49CC-AA52-D04BAE14D4E9}" type="parTrans" cxnId="{ADF9FFA6-5418-4D41-A003-39EF80383F2C}">
      <dgm:prSet/>
      <dgm:spPr/>
      <dgm:t>
        <a:bodyPr/>
        <a:lstStyle/>
        <a:p>
          <a:endParaRPr lang="en-US"/>
        </a:p>
      </dgm:t>
    </dgm:pt>
    <dgm:pt modelId="{A926409D-3B14-4DAB-9381-E3E5DE0C8936}" type="sibTrans" cxnId="{ADF9FFA6-5418-4D41-A003-39EF80383F2C}">
      <dgm:prSet/>
      <dgm:spPr/>
      <dgm:t>
        <a:bodyPr/>
        <a:lstStyle/>
        <a:p>
          <a:endParaRPr lang="en-US"/>
        </a:p>
      </dgm:t>
    </dgm:pt>
    <dgm:pt modelId="{1225E543-BA06-45EA-B591-CA260E571B1A}">
      <dgm:prSet/>
      <dgm:spPr/>
      <dgm:t>
        <a:bodyPr/>
        <a:lstStyle/>
        <a:p>
          <a:r>
            <a:rPr lang="en-IN"/>
            <a:t>[funded_amnt (or derived column funded_amnt_bucket), int_rate (or derived column int_rate_bucket), Dti (or derived column int_rate_bucket), open_acc (or derived column open_acc_bucket), purpose, term, grade, addr_state]</a:t>
          </a:r>
          <a:endParaRPr lang="en-US"/>
        </a:p>
      </dgm:t>
    </dgm:pt>
    <dgm:pt modelId="{125CFBDB-B3CD-4DE3-B7C0-AE800EB1373B}" type="parTrans" cxnId="{E1676A64-3A15-445E-BB5D-C36F9B0F6A2A}">
      <dgm:prSet/>
      <dgm:spPr/>
      <dgm:t>
        <a:bodyPr/>
        <a:lstStyle/>
        <a:p>
          <a:endParaRPr lang="en-US"/>
        </a:p>
      </dgm:t>
    </dgm:pt>
    <dgm:pt modelId="{297988B2-C8B7-4C92-A5DB-D19C9EE1DE78}" type="sibTrans" cxnId="{E1676A64-3A15-445E-BB5D-C36F9B0F6A2A}">
      <dgm:prSet/>
      <dgm:spPr/>
      <dgm:t>
        <a:bodyPr/>
        <a:lstStyle/>
        <a:p>
          <a:endParaRPr lang="en-US"/>
        </a:p>
      </dgm:t>
    </dgm:pt>
    <dgm:pt modelId="{1AABC358-3929-4315-B33D-8085850D3B4B}" type="pres">
      <dgm:prSet presAssocID="{7A11CFC0-4E81-4398-86E8-B92A06076128}" presName="Name0" presStyleCnt="0">
        <dgm:presLayoutVars>
          <dgm:dir/>
          <dgm:resizeHandles val="exact"/>
        </dgm:presLayoutVars>
      </dgm:prSet>
      <dgm:spPr/>
    </dgm:pt>
    <dgm:pt modelId="{6D7007F6-9255-4D19-863F-C91AA5C4DB08}" type="pres">
      <dgm:prSet presAssocID="{81E22E28-4282-4A41-8019-E671C6862A66}" presName="parAndChTx" presStyleLbl="node1" presStyleIdx="0" presStyleCnt="2">
        <dgm:presLayoutVars>
          <dgm:bulletEnabled val="1"/>
        </dgm:presLayoutVars>
      </dgm:prSet>
      <dgm:spPr/>
    </dgm:pt>
    <dgm:pt modelId="{3FDD6EAF-7231-4042-B703-9553C92F3FF8}" type="pres">
      <dgm:prSet presAssocID="{C1E644F2-1CDA-42E0-9135-7164E7CA3005}" presName="parAndChSpace" presStyleCnt="0"/>
      <dgm:spPr/>
    </dgm:pt>
    <dgm:pt modelId="{614F4F93-E876-46E7-A3A9-3BB4C6D011E8}" type="pres">
      <dgm:prSet presAssocID="{371FAD39-AC79-47EF-96D0-CBAFFC9EEB3A}" presName="parAndChTx" presStyleLbl="node1" presStyleIdx="1" presStyleCnt="2">
        <dgm:presLayoutVars>
          <dgm:bulletEnabled val="1"/>
        </dgm:presLayoutVars>
      </dgm:prSet>
      <dgm:spPr/>
    </dgm:pt>
  </dgm:ptLst>
  <dgm:cxnLst>
    <dgm:cxn modelId="{5D78A221-30B0-4EDA-91AA-00E4885414BD}" srcId="{7A11CFC0-4E81-4398-86E8-B92A06076128}" destId="{81E22E28-4282-4A41-8019-E671C6862A66}" srcOrd="0" destOrd="0" parTransId="{1B70B901-05A8-464F-8ED9-CAD1695757AC}" sibTransId="{C1E644F2-1CDA-42E0-9135-7164E7CA3005}"/>
    <dgm:cxn modelId="{EE6A5022-B6E6-483D-9D1D-4A208103DF25}" type="presOf" srcId="{E880F8DD-DECE-4C8E-AAFC-FAB706E4AE41}" destId="{614F4F93-E876-46E7-A3A9-3BB4C6D011E8}" srcOrd="0" destOrd="4" presId="urn:microsoft.com/office/officeart/2005/8/layout/hChevron3"/>
    <dgm:cxn modelId="{264E0029-9D73-41B6-AFA6-E0D3B058E843}" type="presOf" srcId="{1225E543-BA06-45EA-B591-CA260E571B1A}" destId="{614F4F93-E876-46E7-A3A9-3BB4C6D011E8}" srcOrd="0" destOrd="6" presId="urn:microsoft.com/office/officeart/2005/8/layout/hChevron3"/>
    <dgm:cxn modelId="{4B3B9A37-7A2E-4DE5-B79D-823BC1473EC1}" srcId="{371FAD39-AC79-47EF-96D0-CBAFFC9EEB3A}" destId="{3CF2CEC2-F7CC-43F1-9BBF-026C101FF960}" srcOrd="2" destOrd="0" parTransId="{3FE02726-C038-4575-BEE7-934A643F2C55}" sibTransId="{0D156CDB-7A24-42A7-BA99-A4C230B26461}"/>
    <dgm:cxn modelId="{00424954-176A-41D2-83F4-70C5EB677B31}" type="presOf" srcId="{3CF2CEC2-F7CC-43F1-9BBF-026C101FF960}" destId="{614F4F93-E876-46E7-A3A9-3BB4C6D011E8}" srcOrd="0" destOrd="3" presId="urn:microsoft.com/office/officeart/2005/8/layout/hChevron3"/>
    <dgm:cxn modelId="{982B3859-DA21-41FB-9C3F-135281CC0865}" type="presOf" srcId="{573B7967-CE75-4256-95E9-CA58F94586F4}" destId="{614F4F93-E876-46E7-A3A9-3BB4C6D011E8}" srcOrd="0" destOrd="5" presId="urn:microsoft.com/office/officeart/2005/8/layout/hChevron3"/>
    <dgm:cxn modelId="{E1676A64-3A15-445E-BB5D-C36F9B0F6A2A}" srcId="{573B7967-CE75-4256-95E9-CA58F94586F4}" destId="{1225E543-BA06-45EA-B591-CA260E571B1A}" srcOrd="0" destOrd="0" parTransId="{125CFBDB-B3CD-4DE3-B7C0-AE800EB1373B}" sibTransId="{297988B2-C8B7-4C92-A5DB-D19C9EE1DE78}"/>
    <dgm:cxn modelId="{08BFEF8B-906A-45A3-94AD-D1C775D18BB8}" type="presOf" srcId="{CD9CD34E-5FCB-43C6-94D4-BD965E3D8C44}" destId="{614F4F93-E876-46E7-A3A9-3BB4C6D011E8}" srcOrd="0" destOrd="1" presId="urn:microsoft.com/office/officeart/2005/8/layout/hChevron3"/>
    <dgm:cxn modelId="{32AAE08D-44BE-4071-AF77-ED7EA497207D}" type="presOf" srcId="{7A11CFC0-4E81-4398-86E8-B92A06076128}" destId="{1AABC358-3929-4315-B33D-8085850D3B4B}" srcOrd="0" destOrd="0" presId="urn:microsoft.com/office/officeart/2005/8/layout/hChevron3"/>
    <dgm:cxn modelId="{5E0D7297-3521-4706-8F53-7FA44AAAAEE5}" type="presOf" srcId="{371FAD39-AC79-47EF-96D0-CBAFFC9EEB3A}" destId="{614F4F93-E876-46E7-A3A9-3BB4C6D011E8}" srcOrd="0" destOrd="0" presId="urn:microsoft.com/office/officeart/2005/8/layout/hChevron3"/>
    <dgm:cxn modelId="{ADF9FFA6-5418-4D41-A003-39EF80383F2C}" srcId="{371FAD39-AC79-47EF-96D0-CBAFFC9EEB3A}" destId="{573B7967-CE75-4256-95E9-CA58F94586F4}" srcOrd="4" destOrd="0" parTransId="{4B39BFFB-AFA0-49CC-AA52-D04BAE14D4E9}" sibTransId="{A926409D-3B14-4DAB-9381-E3E5DE0C8936}"/>
    <dgm:cxn modelId="{D9FDAEAC-CFED-45F5-9930-A60805BB428E}" srcId="{371FAD39-AC79-47EF-96D0-CBAFFC9EEB3A}" destId="{E880F8DD-DECE-4C8E-AAFC-FAB706E4AE41}" srcOrd="3" destOrd="0" parTransId="{801FF120-7B85-4C40-947B-65B7B9BFA350}" sibTransId="{614ED44E-CE60-4545-99B0-01D9322260EA}"/>
    <dgm:cxn modelId="{80BAADBE-1947-4502-AB85-84D7D2BAF000}" srcId="{371FAD39-AC79-47EF-96D0-CBAFFC9EEB3A}" destId="{CD9CD34E-5FCB-43C6-94D4-BD965E3D8C44}" srcOrd="0" destOrd="0" parTransId="{1CB74130-B015-454A-927C-98EBDBEA4026}" sibTransId="{443A22F4-BD1E-4E01-81C4-780C0B8232BF}"/>
    <dgm:cxn modelId="{16F0D3E4-15F7-41DC-82CD-9CD3C7D3C7B1}" srcId="{7A11CFC0-4E81-4398-86E8-B92A06076128}" destId="{371FAD39-AC79-47EF-96D0-CBAFFC9EEB3A}" srcOrd="1" destOrd="0" parTransId="{F01561E3-07F0-4FA8-AD32-F671C896DEA4}" sibTransId="{B7477AE7-F13D-4DD2-96A6-0DC74CA56E4C}"/>
    <dgm:cxn modelId="{70A183E5-BD62-4650-A539-686CA3A6E04C}" srcId="{371FAD39-AC79-47EF-96D0-CBAFFC9EEB3A}" destId="{67DE6E92-DA4C-4B05-ACE0-1D1325FD615D}" srcOrd="1" destOrd="0" parTransId="{732520B3-DA52-4D34-9AA8-A642FAF35743}" sibTransId="{4476C7F1-8D2B-4A2F-951B-0883B80094E1}"/>
    <dgm:cxn modelId="{C61031F9-2452-4CE1-9744-7615DB951799}" type="presOf" srcId="{81E22E28-4282-4A41-8019-E671C6862A66}" destId="{6D7007F6-9255-4D19-863F-C91AA5C4DB08}" srcOrd="0" destOrd="0" presId="urn:microsoft.com/office/officeart/2005/8/layout/hChevron3"/>
    <dgm:cxn modelId="{8BCE3AFE-7D8D-4F1B-AEE8-4E08F04DC51B}" type="presOf" srcId="{67DE6E92-DA4C-4B05-ACE0-1D1325FD615D}" destId="{614F4F93-E876-46E7-A3A9-3BB4C6D011E8}" srcOrd="0" destOrd="2" presId="urn:microsoft.com/office/officeart/2005/8/layout/hChevron3"/>
    <dgm:cxn modelId="{585E0261-9B38-4595-A0F1-25337AD144FD}" type="presParOf" srcId="{1AABC358-3929-4315-B33D-8085850D3B4B}" destId="{6D7007F6-9255-4D19-863F-C91AA5C4DB08}" srcOrd="0" destOrd="0" presId="urn:microsoft.com/office/officeart/2005/8/layout/hChevron3"/>
    <dgm:cxn modelId="{70F2AA94-B20A-4075-8CD7-DDCDEA1FE484}" type="presParOf" srcId="{1AABC358-3929-4315-B33D-8085850D3B4B}" destId="{3FDD6EAF-7231-4042-B703-9553C92F3FF8}" srcOrd="1" destOrd="0" presId="urn:microsoft.com/office/officeart/2005/8/layout/hChevron3"/>
    <dgm:cxn modelId="{10D04A85-51CF-4E54-B9C6-76F32764BA6D}" type="presParOf" srcId="{1AABC358-3929-4315-B33D-8085850D3B4B}" destId="{614F4F93-E876-46E7-A3A9-3BB4C6D011E8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231023-6C37-4083-AF2E-890DA417C05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0C877A3-A138-468E-95DE-397137248C49}">
      <dgm:prSet/>
      <dgm:spPr/>
      <dgm:t>
        <a:bodyPr/>
        <a:lstStyle/>
        <a:p>
          <a:r>
            <a:rPr lang="en-IN"/>
            <a:t>Emp_length column is processed and converted to numerical dataset.</a:t>
          </a:r>
          <a:endParaRPr lang="en-US"/>
        </a:p>
      </dgm:t>
    </dgm:pt>
    <dgm:pt modelId="{3DF59A94-9D4D-4E2D-BA3B-A7FCE4C28C89}" type="parTrans" cxnId="{02541981-C3AD-4737-AAB7-5F74F57F5151}">
      <dgm:prSet/>
      <dgm:spPr/>
      <dgm:t>
        <a:bodyPr/>
        <a:lstStyle/>
        <a:p>
          <a:endParaRPr lang="en-US"/>
        </a:p>
      </dgm:t>
    </dgm:pt>
    <dgm:pt modelId="{5477E937-9B74-4EBB-8995-F0E090E34584}" type="sibTrans" cxnId="{02541981-C3AD-4737-AAB7-5F74F57F5151}">
      <dgm:prSet/>
      <dgm:spPr/>
      <dgm:t>
        <a:bodyPr/>
        <a:lstStyle/>
        <a:p>
          <a:endParaRPr lang="en-US"/>
        </a:p>
      </dgm:t>
    </dgm:pt>
    <dgm:pt modelId="{ED5C52DA-98BA-4284-B811-79F56B959624}">
      <dgm:prSet/>
      <dgm:spPr/>
      <dgm:t>
        <a:bodyPr/>
        <a:lstStyle/>
        <a:p>
          <a:r>
            <a:rPr lang="en-IN"/>
            <a:t>Issue_d column is split into day, month and year values for analysis </a:t>
          </a:r>
          <a:endParaRPr lang="en-US"/>
        </a:p>
      </dgm:t>
    </dgm:pt>
    <dgm:pt modelId="{6AB31767-445E-493F-A404-71CF6EF6E6C7}" type="parTrans" cxnId="{917BDF89-2E7F-42DA-8CC6-0C1C220FA9D1}">
      <dgm:prSet/>
      <dgm:spPr/>
      <dgm:t>
        <a:bodyPr/>
        <a:lstStyle/>
        <a:p>
          <a:endParaRPr lang="en-US"/>
        </a:p>
      </dgm:t>
    </dgm:pt>
    <dgm:pt modelId="{5C0FEE33-E7E3-4B49-BFF7-618418DD586C}" type="sibTrans" cxnId="{917BDF89-2E7F-42DA-8CC6-0C1C220FA9D1}">
      <dgm:prSet/>
      <dgm:spPr/>
      <dgm:t>
        <a:bodyPr/>
        <a:lstStyle/>
        <a:p>
          <a:endParaRPr lang="en-US"/>
        </a:p>
      </dgm:t>
    </dgm:pt>
    <dgm:pt modelId="{E9D5A0E7-D466-4A29-B902-F5E1518F1D66}">
      <dgm:prSet/>
      <dgm:spPr/>
      <dgm:t>
        <a:bodyPr/>
        <a:lstStyle/>
        <a:p>
          <a:r>
            <a:rPr lang="en-IN"/>
            <a:t>The records with ‘Current’ loan status is not considered for further processing as it does not have any information about potential defaults. </a:t>
          </a:r>
          <a:endParaRPr lang="en-US"/>
        </a:p>
      </dgm:t>
    </dgm:pt>
    <dgm:pt modelId="{D6403D22-07D6-4F54-A27F-A2E5748D0842}" type="parTrans" cxnId="{E73668C2-2E5D-4A3A-ACD7-55116A8EB45F}">
      <dgm:prSet/>
      <dgm:spPr/>
      <dgm:t>
        <a:bodyPr/>
        <a:lstStyle/>
        <a:p>
          <a:endParaRPr lang="en-US"/>
        </a:p>
      </dgm:t>
    </dgm:pt>
    <dgm:pt modelId="{F3EB2CDC-1367-4CF2-8ED1-B5939B053589}" type="sibTrans" cxnId="{E73668C2-2E5D-4A3A-ACD7-55116A8EB45F}">
      <dgm:prSet/>
      <dgm:spPr/>
      <dgm:t>
        <a:bodyPr/>
        <a:lstStyle/>
        <a:p>
          <a:endParaRPr lang="en-US"/>
        </a:p>
      </dgm:t>
    </dgm:pt>
    <dgm:pt modelId="{AA139EA4-2E4B-4910-ABB4-1331EB088103}">
      <dgm:prSet/>
      <dgm:spPr/>
      <dgm:t>
        <a:bodyPr/>
        <a:lstStyle/>
        <a:p>
          <a:r>
            <a:rPr lang="en-IN"/>
            <a:t>Junk characters (%) are removed from int_rate and revol_util columns</a:t>
          </a:r>
          <a:endParaRPr lang="en-US"/>
        </a:p>
      </dgm:t>
    </dgm:pt>
    <dgm:pt modelId="{D0CFC2B0-F7DB-45A1-8C04-624D6F1F07B2}" type="parTrans" cxnId="{3AB6C584-AD7F-4D01-8E80-1508C5CFB2B7}">
      <dgm:prSet/>
      <dgm:spPr/>
      <dgm:t>
        <a:bodyPr/>
        <a:lstStyle/>
        <a:p>
          <a:endParaRPr lang="en-US"/>
        </a:p>
      </dgm:t>
    </dgm:pt>
    <dgm:pt modelId="{583163EB-1DCD-4298-BA23-DCA1E6C80D04}" type="sibTrans" cxnId="{3AB6C584-AD7F-4D01-8E80-1508C5CFB2B7}">
      <dgm:prSet/>
      <dgm:spPr/>
      <dgm:t>
        <a:bodyPr/>
        <a:lstStyle/>
        <a:p>
          <a:endParaRPr lang="en-US"/>
        </a:p>
      </dgm:t>
    </dgm:pt>
    <dgm:pt modelId="{04CCCC3D-9799-42F9-9917-C7F92A0A5633}" type="pres">
      <dgm:prSet presAssocID="{26231023-6C37-4083-AF2E-890DA417C05E}" presName="linear" presStyleCnt="0">
        <dgm:presLayoutVars>
          <dgm:animLvl val="lvl"/>
          <dgm:resizeHandles val="exact"/>
        </dgm:presLayoutVars>
      </dgm:prSet>
      <dgm:spPr/>
    </dgm:pt>
    <dgm:pt modelId="{3C847056-F954-455C-AFB0-54EC68D10562}" type="pres">
      <dgm:prSet presAssocID="{B0C877A3-A138-468E-95DE-397137248C4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D8B3B82-02BF-4543-8934-C2C04A432069}" type="pres">
      <dgm:prSet presAssocID="{5477E937-9B74-4EBB-8995-F0E090E34584}" presName="spacer" presStyleCnt="0"/>
      <dgm:spPr/>
    </dgm:pt>
    <dgm:pt modelId="{A94AEB86-6163-466C-919F-DF1C96B4BA20}" type="pres">
      <dgm:prSet presAssocID="{ED5C52DA-98BA-4284-B811-79F56B95962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50F2EB-590E-4EA9-BEE0-9BFD0D2219B3}" type="pres">
      <dgm:prSet presAssocID="{5C0FEE33-E7E3-4B49-BFF7-618418DD586C}" presName="spacer" presStyleCnt="0"/>
      <dgm:spPr/>
    </dgm:pt>
    <dgm:pt modelId="{69510788-2871-4442-993A-F4934547DABB}" type="pres">
      <dgm:prSet presAssocID="{E9D5A0E7-D466-4A29-B902-F5E1518F1D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4BF4C43-EBE2-4E92-9805-720D15CC5428}" type="pres">
      <dgm:prSet presAssocID="{F3EB2CDC-1367-4CF2-8ED1-B5939B053589}" presName="spacer" presStyleCnt="0"/>
      <dgm:spPr/>
    </dgm:pt>
    <dgm:pt modelId="{520CC0B2-B0AB-415A-A647-592EFE5FBB5C}" type="pres">
      <dgm:prSet presAssocID="{AA139EA4-2E4B-4910-ABB4-1331EB08810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26F9F2B-C394-4070-8367-B6DC2C34E997}" type="presOf" srcId="{E9D5A0E7-D466-4A29-B902-F5E1518F1D66}" destId="{69510788-2871-4442-993A-F4934547DABB}" srcOrd="0" destOrd="0" presId="urn:microsoft.com/office/officeart/2005/8/layout/vList2"/>
    <dgm:cxn modelId="{C4DA2351-1B47-4946-991B-DFCDD264879C}" type="presOf" srcId="{B0C877A3-A138-468E-95DE-397137248C49}" destId="{3C847056-F954-455C-AFB0-54EC68D10562}" srcOrd="0" destOrd="0" presId="urn:microsoft.com/office/officeart/2005/8/layout/vList2"/>
    <dgm:cxn modelId="{02541981-C3AD-4737-AAB7-5F74F57F5151}" srcId="{26231023-6C37-4083-AF2E-890DA417C05E}" destId="{B0C877A3-A138-468E-95DE-397137248C49}" srcOrd="0" destOrd="0" parTransId="{3DF59A94-9D4D-4E2D-BA3B-A7FCE4C28C89}" sibTransId="{5477E937-9B74-4EBB-8995-F0E090E34584}"/>
    <dgm:cxn modelId="{3AB6C584-AD7F-4D01-8E80-1508C5CFB2B7}" srcId="{26231023-6C37-4083-AF2E-890DA417C05E}" destId="{AA139EA4-2E4B-4910-ABB4-1331EB088103}" srcOrd="3" destOrd="0" parTransId="{D0CFC2B0-F7DB-45A1-8C04-624D6F1F07B2}" sibTransId="{583163EB-1DCD-4298-BA23-DCA1E6C80D04}"/>
    <dgm:cxn modelId="{917BDF89-2E7F-42DA-8CC6-0C1C220FA9D1}" srcId="{26231023-6C37-4083-AF2E-890DA417C05E}" destId="{ED5C52DA-98BA-4284-B811-79F56B959624}" srcOrd="1" destOrd="0" parTransId="{6AB31767-445E-493F-A404-71CF6EF6E6C7}" sibTransId="{5C0FEE33-E7E3-4B49-BFF7-618418DD586C}"/>
    <dgm:cxn modelId="{31B5BC97-E207-4788-9951-57C532792C0B}" type="presOf" srcId="{ED5C52DA-98BA-4284-B811-79F56B959624}" destId="{A94AEB86-6163-466C-919F-DF1C96B4BA20}" srcOrd="0" destOrd="0" presId="urn:microsoft.com/office/officeart/2005/8/layout/vList2"/>
    <dgm:cxn modelId="{009F2098-7886-4FB3-931C-E498AAC306C3}" type="presOf" srcId="{26231023-6C37-4083-AF2E-890DA417C05E}" destId="{04CCCC3D-9799-42F9-9917-C7F92A0A5633}" srcOrd="0" destOrd="0" presId="urn:microsoft.com/office/officeart/2005/8/layout/vList2"/>
    <dgm:cxn modelId="{1347C3BA-2B5D-4026-88CD-9278771073E5}" type="presOf" srcId="{AA139EA4-2E4B-4910-ABB4-1331EB088103}" destId="{520CC0B2-B0AB-415A-A647-592EFE5FBB5C}" srcOrd="0" destOrd="0" presId="urn:microsoft.com/office/officeart/2005/8/layout/vList2"/>
    <dgm:cxn modelId="{E73668C2-2E5D-4A3A-ACD7-55116A8EB45F}" srcId="{26231023-6C37-4083-AF2E-890DA417C05E}" destId="{E9D5A0E7-D466-4A29-B902-F5E1518F1D66}" srcOrd="2" destOrd="0" parTransId="{D6403D22-07D6-4F54-A27F-A2E5748D0842}" sibTransId="{F3EB2CDC-1367-4CF2-8ED1-B5939B053589}"/>
    <dgm:cxn modelId="{AA3399CC-2962-4AD9-9AAC-3A07F59611E5}" type="presParOf" srcId="{04CCCC3D-9799-42F9-9917-C7F92A0A5633}" destId="{3C847056-F954-455C-AFB0-54EC68D10562}" srcOrd="0" destOrd="0" presId="urn:microsoft.com/office/officeart/2005/8/layout/vList2"/>
    <dgm:cxn modelId="{7CEF6B19-AE53-4221-BE35-364BF40F62E5}" type="presParOf" srcId="{04CCCC3D-9799-42F9-9917-C7F92A0A5633}" destId="{1D8B3B82-02BF-4543-8934-C2C04A432069}" srcOrd="1" destOrd="0" presId="urn:microsoft.com/office/officeart/2005/8/layout/vList2"/>
    <dgm:cxn modelId="{1CD1E557-6809-45DD-8B0D-ED38CF78081B}" type="presParOf" srcId="{04CCCC3D-9799-42F9-9917-C7F92A0A5633}" destId="{A94AEB86-6163-466C-919F-DF1C96B4BA20}" srcOrd="2" destOrd="0" presId="urn:microsoft.com/office/officeart/2005/8/layout/vList2"/>
    <dgm:cxn modelId="{09B880C3-E356-4257-8653-1D04C3C0E057}" type="presParOf" srcId="{04CCCC3D-9799-42F9-9917-C7F92A0A5633}" destId="{D750F2EB-590E-4EA9-BEE0-9BFD0D2219B3}" srcOrd="3" destOrd="0" presId="urn:microsoft.com/office/officeart/2005/8/layout/vList2"/>
    <dgm:cxn modelId="{0CF2FDF8-E809-44E5-91C2-791B5FE3D265}" type="presParOf" srcId="{04CCCC3D-9799-42F9-9917-C7F92A0A5633}" destId="{69510788-2871-4442-993A-F4934547DABB}" srcOrd="4" destOrd="0" presId="urn:microsoft.com/office/officeart/2005/8/layout/vList2"/>
    <dgm:cxn modelId="{85F925EA-BAFA-4D96-9F81-63F18FCFD8CE}" type="presParOf" srcId="{04CCCC3D-9799-42F9-9917-C7F92A0A5633}" destId="{64BF4C43-EBE2-4E92-9805-720D15CC5428}" srcOrd="5" destOrd="0" presId="urn:microsoft.com/office/officeart/2005/8/layout/vList2"/>
    <dgm:cxn modelId="{1BA79F6B-4962-4F1C-BA3D-5DD2E2A64DB6}" type="presParOf" srcId="{04CCCC3D-9799-42F9-9917-C7F92A0A5633}" destId="{520CC0B2-B0AB-415A-A647-592EFE5FBB5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E8C19D-B1B6-4ED3-A5F8-3521E1778EC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C96BD32-51F4-49A2-8EC6-289D786D6090}">
      <dgm:prSet/>
      <dgm:spPr/>
      <dgm:t>
        <a:bodyPr/>
        <a:lstStyle/>
        <a:p>
          <a:r>
            <a:rPr lang="en-IN"/>
            <a:t>Loan Status: 85% of the total loans are fully paid while only 15% are charged off.</a:t>
          </a:r>
          <a:endParaRPr lang="en-US"/>
        </a:p>
      </dgm:t>
    </dgm:pt>
    <dgm:pt modelId="{3E25B9C1-3AC8-4E91-8ED0-9E697CD14AD0}" type="parTrans" cxnId="{2E2FDFFF-BCD5-4113-B02F-35FE0CDEE0CD}">
      <dgm:prSet/>
      <dgm:spPr/>
      <dgm:t>
        <a:bodyPr/>
        <a:lstStyle/>
        <a:p>
          <a:endParaRPr lang="en-US"/>
        </a:p>
      </dgm:t>
    </dgm:pt>
    <dgm:pt modelId="{CCFDC0BE-4480-452E-87EA-02751496FDF4}" type="sibTrans" cxnId="{2E2FDFFF-BCD5-4113-B02F-35FE0CDEE0CD}">
      <dgm:prSet/>
      <dgm:spPr/>
      <dgm:t>
        <a:bodyPr/>
        <a:lstStyle/>
        <a:p>
          <a:endParaRPr lang="en-US"/>
        </a:p>
      </dgm:t>
    </dgm:pt>
    <dgm:pt modelId="{2AAD61C5-6197-4A44-AE30-EE6DB2808439}">
      <dgm:prSet/>
      <dgm:spPr/>
      <dgm:t>
        <a:bodyPr/>
        <a:lstStyle/>
        <a:p>
          <a:r>
            <a:rPr lang="en-IN"/>
            <a:t>Loan Purpose: Most loans have been taken for debt consolidation.</a:t>
          </a:r>
          <a:endParaRPr lang="en-US"/>
        </a:p>
      </dgm:t>
    </dgm:pt>
    <dgm:pt modelId="{95A0E608-741E-48D7-AC76-54A20F62425A}" type="parTrans" cxnId="{103606C6-6763-45B8-903A-5AD2041B2550}">
      <dgm:prSet/>
      <dgm:spPr/>
      <dgm:t>
        <a:bodyPr/>
        <a:lstStyle/>
        <a:p>
          <a:endParaRPr lang="en-US"/>
        </a:p>
      </dgm:t>
    </dgm:pt>
    <dgm:pt modelId="{DED872DA-98A8-47B8-B74A-07CB207C500A}" type="sibTrans" cxnId="{103606C6-6763-45B8-903A-5AD2041B2550}">
      <dgm:prSet/>
      <dgm:spPr/>
      <dgm:t>
        <a:bodyPr/>
        <a:lstStyle/>
        <a:p>
          <a:endParaRPr lang="en-US"/>
        </a:p>
      </dgm:t>
    </dgm:pt>
    <dgm:pt modelId="{7658EE07-8447-4D6D-A973-E70F57574022}">
      <dgm:prSet/>
      <dgm:spPr/>
      <dgm:t>
        <a:bodyPr/>
        <a:lstStyle/>
        <a:p>
          <a:r>
            <a:rPr lang="en-IN"/>
            <a:t>Loan by State: CA, NY, FL, TX and NJ are the top states where maximum number of loans were issued.</a:t>
          </a:r>
          <a:endParaRPr lang="en-US"/>
        </a:p>
      </dgm:t>
    </dgm:pt>
    <dgm:pt modelId="{F1B685AC-8E00-491F-B63B-9238E7EC76CB}" type="parTrans" cxnId="{AD31DF0D-D67E-47A5-9EAC-338A62FE49F4}">
      <dgm:prSet/>
      <dgm:spPr/>
      <dgm:t>
        <a:bodyPr/>
        <a:lstStyle/>
        <a:p>
          <a:endParaRPr lang="en-US"/>
        </a:p>
      </dgm:t>
    </dgm:pt>
    <dgm:pt modelId="{C279E04A-5AB3-43F2-BC92-0EF79B1CB4E2}" type="sibTrans" cxnId="{AD31DF0D-D67E-47A5-9EAC-338A62FE49F4}">
      <dgm:prSet/>
      <dgm:spPr/>
      <dgm:t>
        <a:bodyPr/>
        <a:lstStyle/>
        <a:p>
          <a:endParaRPr lang="en-US"/>
        </a:p>
      </dgm:t>
    </dgm:pt>
    <dgm:pt modelId="{16872828-74BC-4272-916E-C6DF2A609ED6}">
      <dgm:prSet/>
      <dgm:spPr/>
      <dgm:t>
        <a:bodyPr/>
        <a:lstStyle/>
        <a:p>
          <a:r>
            <a:rPr lang="en-IN"/>
            <a:t>Loan by Employment Duration: People with 10 or more years of experience are the ones who have maximum number of loan accounts, followed by those who have just started their career.</a:t>
          </a:r>
          <a:endParaRPr lang="en-US"/>
        </a:p>
      </dgm:t>
    </dgm:pt>
    <dgm:pt modelId="{C046A81B-9FFD-4106-A326-C894B5225159}" type="parTrans" cxnId="{A0128915-131C-40B0-AEC7-7B67E2E70866}">
      <dgm:prSet/>
      <dgm:spPr/>
      <dgm:t>
        <a:bodyPr/>
        <a:lstStyle/>
        <a:p>
          <a:endParaRPr lang="en-US"/>
        </a:p>
      </dgm:t>
    </dgm:pt>
    <dgm:pt modelId="{8D3A200E-4EB7-4654-A5C9-3BA8BE80236D}" type="sibTrans" cxnId="{A0128915-131C-40B0-AEC7-7B67E2E70866}">
      <dgm:prSet/>
      <dgm:spPr/>
      <dgm:t>
        <a:bodyPr/>
        <a:lstStyle/>
        <a:p>
          <a:endParaRPr lang="en-US"/>
        </a:p>
      </dgm:t>
    </dgm:pt>
    <dgm:pt modelId="{65D514ED-2C62-49C4-B080-1E741BA493F2}" type="pres">
      <dgm:prSet presAssocID="{E6E8C19D-B1B6-4ED3-A5F8-3521E1778EC4}" presName="linear" presStyleCnt="0">
        <dgm:presLayoutVars>
          <dgm:animLvl val="lvl"/>
          <dgm:resizeHandles val="exact"/>
        </dgm:presLayoutVars>
      </dgm:prSet>
      <dgm:spPr/>
    </dgm:pt>
    <dgm:pt modelId="{71C02656-61A3-4867-8790-9AAB8D02E01A}" type="pres">
      <dgm:prSet presAssocID="{3C96BD32-51F4-49A2-8EC6-289D786D60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A332897-FE3D-49FE-B358-127D68E3C153}" type="pres">
      <dgm:prSet presAssocID="{CCFDC0BE-4480-452E-87EA-02751496FDF4}" presName="spacer" presStyleCnt="0"/>
      <dgm:spPr/>
    </dgm:pt>
    <dgm:pt modelId="{05D374F8-4152-4B36-9545-D1714269493A}" type="pres">
      <dgm:prSet presAssocID="{2AAD61C5-6197-4A44-AE30-EE6DB28084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B63827-5809-42AA-8BB9-0A4EC3DB56E1}" type="pres">
      <dgm:prSet presAssocID="{DED872DA-98A8-47B8-B74A-07CB207C500A}" presName="spacer" presStyleCnt="0"/>
      <dgm:spPr/>
    </dgm:pt>
    <dgm:pt modelId="{ABD52A3D-1570-4022-A981-C4CFF5FCC409}" type="pres">
      <dgm:prSet presAssocID="{7658EE07-8447-4D6D-A973-E70F5757402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B39C76B-6E0F-4C9C-B702-B3A3C779819B}" type="pres">
      <dgm:prSet presAssocID="{C279E04A-5AB3-43F2-BC92-0EF79B1CB4E2}" presName="spacer" presStyleCnt="0"/>
      <dgm:spPr/>
    </dgm:pt>
    <dgm:pt modelId="{F75EA79A-B699-4561-8EAC-082B08212797}" type="pres">
      <dgm:prSet presAssocID="{16872828-74BC-4272-916E-C6DF2A609ED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D31DF0D-D67E-47A5-9EAC-338A62FE49F4}" srcId="{E6E8C19D-B1B6-4ED3-A5F8-3521E1778EC4}" destId="{7658EE07-8447-4D6D-A973-E70F57574022}" srcOrd="2" destOrd="0" parTransId="{F1B685AC-8E00-491F-B63B-9238E7EC76CB}" sibTransId="{C279E04A-5AB3-43F2-BC92-0EF79B1CB4E2}"/>
    <dgm:cxn modelId="{A0128915-131C-40B0-AEC7-7B67E2E70866}" srcId="{E6E8C19D-B1B6-4ED3-A5F8-3521E1778EC4}" destId="{16872828-74BC-4272-916E-C6DF2A609ED6}" srcOrd="3" destOrd="0" parTransId="{C046A81B-9FFD-4106-A326-C894B5225159}" sibTransId="{8D3A200E-4EB7-4654-A5C9-3BA8BE80236D}"/>
    <dgm:cxn modelId="{203B9D18-8E4D-4FFE-A889-2C6AA68C6975}" type="presOf" srcId="{E6E8C19D-B1B6-4ED3-A5F8-3521E1778EC4}" destId="{65D514ED-2C62-49C4-B080-1E741BA493F2}" srcOrd="0" destOrd="0" presId="urn:microsoft.com/office/officeart/2005/8/layout/vList2"/>
    <dgm:cxn modelId="{F0F5443C-3929-4212-A094-4F6227522814}" type="presOf" srcId="{16872828-74BC-4272-916E-C6DF2A609ED6}" destId="{F75EA79A-B699-4561-8EAC-082B08212797}" srcOrd="0" destOrd="0" presId="urn:microsoft.com/office/officeart/2005/8/layout/vList2"/>
    <dgm:cxn modelId="{0D465161-8A00-4B4C-9188-07197F3BC2C6}" type="presOf" srcId="{2AAD61C5-6197-4A44-AE30-EE6DB2808439}" destId="{05D374F8-4152-4B36-9545-D1714269493A}" srcOrd="0" destOrd="0" presId="urn:microsoft.com/office/officeart/2005/8/layout/vList2"/>
    <dgm:cxn modelId="{94608578-05F1-4FCA-9910-67A055FF2622}" type="presOf" srcId="{3C96BD32-51F4-49A2-8EC6-289D786D6090}" destId="{71C02656-61A3-4867-8790-9AAB8D02E01A}" srcOrd="0" destOrd="0" presId="urn:microsoft.com/office/officeart/2005/8/layout/vList2"/>
    <dgm:cxn modelId="{D519258E-37E2-423C-8199-2CC1F4F91556}" type="presOf" srcId="{7658EE07-8447-4D6D-A973-E70F57574022}" destId="{ABD52A3D-1570-4022-A981-C4CFF5FCC409}" srcOrd="0" destOrd="0" presId="urn:microsoft.com/office/officeart/2005/8/layout/vList2"/>
    <dgm:cxn modelId="{103606C6-6763-45B8-903A-5AD2041B2550}" srcId="{E6E8C19D-B1B6-4ED3-A5F8-3521E1778EC4}" destId="{2AAD61C5-6197-4A44-AE30-EE6DB2808439}" srcOrd="1" destOrd="0" parTransId="{95A0E608-741E-48D7-AC76-54A20F62425A}" sibTransId="{DED872DA-98A8-47B8-B74A-07CB207C500A}"/>
    <dgm:cxn modelId="{2E2FDFFF-BCD5-4113-B02F-35FE0CDEE0CD}" srcId="{E6E8C19D-B1B6-4ED3-A5F8-3521E1778EC4}" destId="{3C96BD32-51F4-49A2-8EC6-289D786D6090}" srcOrd="0" destOrd="0" parTransId="{3E25B9C1-3AC8-4E91-8ED0-9E697CD14AD0}" sibTransId="{CCFDC0BE-4480-452E-87EA-02751496FDF4}"/>
    <dgm:cxn modelId="{6DD10ABA-20E0-4F79-AA99-3E2B3DBCD405}" type="presParOf" srcId="{65D514ED-2C62-49C4-B080-1E741BA493F2}" destId="{71C02656-61A3-4867-8790-9AAB8D02E01A}" srcOrd="0" destOrd="0" presId="urn:microsoft.com/office/officeart/2005/8/layout/vList2"/>
    <dgm:cxn modelId="{F4410873-0016-40A4-ACCF-B9A019972FF6}" type="presParOf" srcId="{65D514ED-2C62-49C4-B080-1E741BA493F2}" destId="{8A332897-FE3D-49FE-B358-127D68E3C153}" srcOrd="1" destOrd="0" presId="urn:microsoft.com/office/officeart/2005/8/layout/vList2"/>
    <dgm:cxn modelId="{ED9841B0-8683-42B8-9D15-C72ED120AFAA}" type="presParOf" srcId="{65D514ED-2C62-49C4-B080-1E741BA493F2}" destId="{05D374F8-4152-4B36-9545-D1714269493A}" srcOrd="2" destOrd="0" presId="urn:microsoft.com/office/officeart/2005/8/layout/vList2"/>
    <dgm:cxn modelId="{F82B13E5-9551-4733-8344-6760412E51CE}" type="presParOf" srcId="{65D514ED-2C62-49C4-B080-1E741BA493F2}" destId="{2DB63827-5809-42AA-8BB9-0A4EC3DB56E1}" srcOrd="3" destOrd="0" presId="urn:microsoft.com/office/officeart/2005/8/layout/vList2"/>
    <dgm:cxn modelId="{7B791D72-676C-4A1D-B54B-FB7D93C1A999}" type="presParOf" srcId="{65D514ED-2C62-49C4-B080-1E741BA493F2}" destId="{ABD52A3D-1570-4022-A981-C4CFF5FCC409}" srcOrd="4" destOrd="0" presId="urn:microsoft.com/office/officeart/2005/8/layout/vList2"/>
    <dgm:cxn modelId="{5A269BA4-7032-4997-8CAD-25F6445DB9A6}" type="presParOf" srcId="{65D514ED-2C62-49C4-B080-1E741BA493F2}" destId="{7B39C76B-6E0F-4C9C-B702-B3A3C779819B}" srcOrd="5" destOrd="0" presId="urn:microsoft.com/office/officeart/2005/8/layout/vList2"/>
    <dgm:cxn modelId="{EF459040-4FDB-4F99-B5F9-619AFB0425B9}" type="presParOf" srcId="{65D514ED-2C62-49C4-B080-1E741BA493F2}" destId="{F75EA79A-B699-4561-8EAC-082B0821279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C884BA-706C-4015-B46D-EB9CB5FF38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0EC0C6-55E6-4774-BCD4-8F5693F55769}">
      <dgm:prSet/>
      <dgm:spPr/>
      <dgm:t>
        <a:bodyPr/>
        <a:lstStyle/>
        <a:p>
          <a:r>
            <a:rPr lang="en-IN" dirty="0"/>
            <a:t>Loans by Grade and subgrade: It is observed that there are more loans in grade B followed by A. However, subgrades loan frequency is slightly different.</a:t>
          </a:r>
          <a:endParaRPr lang="en-US" dirty="0"/>
        </a:p>
      </dgm:t>
    </dgm:pt>
    <dgm:pt modelId="{4D7A2565-3D2C-4E36-8C18-AE57A1335705}" type="parTrans" cxnId="{770A3CCE-53B0-4A41-8AA0-A0086AE2D41F}">
      <dgm:prSet/>
      <dgm:spPr/>
      <dgm:t>
        <a:bodyPr/>
        <a:lstStyle/>
        <a:p>
          <a:endParaRPr lang="en-US"/>
        </a:p>
      </dgm:t>
    </dgm:pt>
    <dgm:pt modelId="{D63CB5A0-185D-483C-B519-179AC04C7446}" type="sibTrans" cxnId="{770A3CCE-53B0-4A41-8AA0-A0086AE2D41F}">
      <dgm:prSet/>
      <dgm:spPr/>
      <dgm:t>
        <a:bodyPr/>
        <a:lstStyle/>
        <a:p>
          <a:endParaRPr lang="en-US"/>
        </a:p>
      </dgm:t>
    </dgm:pt>
    <dgm:pt modelId="{C0BBFA96-87DE-4A3E-AA05-8B5C15D6BE12}">
      <dgm:prSet/>
      <dgm:spPr/>
      <dgm:t>
        <a:bodyPr/>
        <a:lstStyle/>
        <a:p>
          <a:r>
            <a:rPr lang="en-IN" dirty="0"/>
            <a:t>Loan by Home Ownership: There are more loans from those who don’t own a home.</a:t>
          </a:r>
          <a:endParaRPr lang="en-US" dirty="0"/>
        </a:p>
      </dgm:t>
    </dgm:pt>
    <dgm:pt modelId="{7A8A236B-E2C0-41FA-BDB6-315338164B90}" type="parTrans" cxnId="{9516337C-3FD4-4DF2-9983-21A5381C8E5C}">
      <dgm:prSet/>
      <dgm:spPr/>
      <dgm:t>
        <a:bodyPr/>
        <a:lstStyle/>
        <a:p>
          <a:endParaRPr lang="en-US"/>
        </a:p>
      </dgm:t>
    </dgm:pt>
    <dgm:pt modelId="{28C3F10E-0734-43E0-A2F5-08E53E78D312}" type="sibTrans" cxnId="{9516337C-3FD4-4DF2-9983-21A5381C8E5C}">
      <dgm:prSet/>
      <dgm:spPr/>
      <dgm:t>
        <a:bodyPr/>
        <a:lstStyle/>
        <a:p>
          <a:endParaRPr lang="en-US"/>
        </a:p>
      </dgm:t>
    </dgm:pt>
    <dgm:pt modelId="{6599784F-3862-4C27-9144-92FBF0D29CCB}">
      <dgm:prSet/>
      <dgm:spPr/>
      <dgm:t>
        <a:bodyPr/>
        <a:lstStyle/>
        <a:p>
          <a:r>
            <a:rPr lang="en-IN" dirty="0"/>
            <a:t>Loan by Year and Month: There is an increasing trend in the number of loans disbursed each year. Most loans are taken around the month of December. </a:t>
          </a:r>
          <a:endParaRPr lang="en-US" dirty="0"/>
        </a:p>
      </dgm:t>
    </dgm:pt>
    <dgm:pt modelId="{B3949831-796D-4FFF-B323-8EFEAD26E402}" type="parTrans" cxnId="{5D059A63-539C-47FA-8E00-0542F183B1F2}">
      <dgm:prSet/>
      <dgm:spPr/>
    </dgm:pt>
    <dgm:pt modelId="{946D7066-6417-4DB6-BCB3-7E85BD3007A2}" type="sibTrans" cxnId="{5D059A63-539C-47FA-8E00-0542F183B1F2}">
      <dgm:prSet/>
      <dgm:spPr/>
    </dgm:pt>
    <dgm:pt modelId="{E8846BA8-4260-4ACB-8B0B-1EBA6340FD8A}" type="pres">
      <dgm:prSet presAssocID="{FBC884BA-706C-4015-B46D-EB9CB5FF3853}" presName="linear" presStyleCnt="0">
        <dgm:presLayoutVars>
          <dgm:animLvl val="lvl"/>
          <dgm:resizeHandles val="exact"/>
        </dgm:presLayoutVars>
      </dgm:prSet>
      <dgm:spPr/>
    </dgm:pt>
    <dgm:pt modelId="{51FDEF42-79F4-4CF8-A49C-85B9F836AD89}" type="pres">
      <dgm:prSet presAssocID="{C10EC0C6-55E6-4774-BCD4-8F5693F5576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8B3319-0725-4E03-83CA-88B4C05B0896}" type="pres">
      <dgm:prSet presAssocID="{D63CB5A0-185D-483C-B519-179AC04C7446}" presName="spacer" presStyleCnt="0"/>
      <dgm:spPr/>
    </dgm:pt>
    <dgm:pt modelId="{73878063-13CD-4BF0-9BA4-D13C7F898F78}" type="pres">
      <dgm:prSet presAssocID="{C0BBFA96-87DE-4A3E-AA05-8B5C15D6BE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365264-6EDB-4102-A770-D5A34052E2F7}" type="pres">
      <dgm:prSet presAssocID="{28C3F10E-0734-43E0-A2F5-08E53E78D312}" presName="spacer" presStyleCnt="0"/>
      <dgm:spPr/>
    </dgm:pt>
    <dgm:pt modelId="{51A267C1-2640-4372-98B1-74915240E69A}" type="pres">
      <dgm:prSet presAssocID="{6599784F-3862-4C27-9144-92FBF0D29CC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B7DE644-9355-417A-B287-A164C1FA5FC2}" type="presOf" srcId="{FBC884BA-706C-4015-B46D-EB9CB5FF3853}" destId="{E8846BA8-4260-4ACB-8B0B-1EBA6340FD8A}" srcOrd="0" destOrd="0" presId="urn:microsoft.com/office/officeart/2005/8/layout/vList2"/>
    <dgm:cxn modelId="{5D059A63-539C-47FA-8E00-0542F183B1F2}" srcId="{FBC884BA-706C-4015-B46D-EB9CB5FF3853}" destId="{6599784F-3862-4C27-9144-92FBF0D29CCB}" srcOrd="2" destOrd="0" parTransId="{B3949831-796D-4FFF-B323-8EFEAD26E402}" sibTransId="{946D7066-6417-4DB6-BCB3-7E85BD3007A2}"/>
    <dgm:cxn modelId="{9516337C-3FD4-4DF2-9983-21A5381C8E5C}" srcId="{FBC884BA-706C-4015-B46D-EB9CB5FF3853}" destId="{C0BBFA96-87DE-4A3E-AA05-8B5C15D6BE12}" srcOrd="1" destOrd="0" parTransId="{7A8A236B-E2C0-41FA-BDB6-315338164B90}" sibTransId="{28C3F10E-0734-43E0-A2F5-08E53E78D312}"/>
    <dgm:cxn modelId="{86A96BC6-F8B7-42EE-A9C0-FD44EB464048}" type="presOf" srcId="{C10EC0C6-55E6-4774-BCD4-8F5693F55769}" destId="{51FDEF42-79F4-4CF8-A49C-85B9F836AD89}" srcOrd="0" destOrd="0" presId="urn:microsoft.com/office/officeart/2005/8/layout/vList2"/>
    <dgm:cxn modelId="{770A3CCE-53B0-4A41-8AA0-A0086AE2D41F}" srcId="{FBC884BA-706C-4015-B46D-EB9CB5FF3853}" destId="{C10EC0C6-55E6-4774-BCD4-8F5693F55769}" srcOrd="0" destOrd="0" parTransId="{4D7A2565-3D2C-4E36-8C18-AE57A1335705}" sibTransId="{D63CB5A0-185D-483C-B519-179AC04C7446}"/>
    <dgm:cxn modelId="{8BE1D1DF-4CC4-4C40-AF88-FDF5C648CDDF}" type="presOf" srcId="{C0BBFA96-87DE-4A3E-AA05-8B5C15D6BE12}" destId="{73878063-13CD-4BF0-9BA4-D13C7F898F78}" srcOrd="0" destOrd="0" presId="urn:microsoft.com/office/officeart/2005/8/layout/vList2"/>
    <dgm:cxn modelId="{6DA7E7FF-0A3E-455B-8B47-6F0FBB60CAC1}" type="presOf" srcId="{6599784F-3862-4C27-9144-92FBF0D29CCB}" destId="{51A267C1-2640-4372-98B1-74915240E69A}" srcOrd="0" destOrd="0" presId="urn:microsoft.com/office/officeart/2005/8/layout/vList2"/>
    <dgm:cxn modelId="{899BDEC3-76A9-43CE-9C63-78D28990B6B7}" type="presParOf" srcId="{E8846BA8-4260-4ACB-8B0B-1EBA6340FD8A}" destId="{51FDEF42-79F4-4CF8-A49C-85B9F836AD89}" srcOrd="0" destOrd="0" presId="urn:microsoft.com/office/officeart/2005/8/layout/vList2"/>
    <dgm:cxn modelId="{5F3E51ED-AFBA-4919-86AF-5C614E0E89ED}" type="presParOf" srcId="{E8846BA8-4260-4ACB-8B0B-1EBA6340FD8A}" destId="{338B3319-0725-4E03-83CA-88B4C05B0896}" srcOrd="1" destOrd="0" presId="urn:microsoft.com/office/officeart/2005/8/layout/vList2"/>
    <dgm:cxn modelId="{EB4EDCA9-6B34-44C7-A45A-35B45FAB30AF}" type="presParOf" srcId="{E8846BA8-4260-4ACB-8B0B-1EBA6340FD8A}" destId="{73878063-13CD-4BF0-9BA4-D13C7F898F78}" srcOrd="2" destOrd="0" presId="urn:microsoft.com/office/officeart/2005/8/layout/vList2"/>
    <dgm:cxn modelId="{B728FCD7-790C-4893-9EE0-7555E98A5C11}" type="presParOf" srcId="{E8846BA8-4260-4ACB-8B0B-1EBA6340FD8A}" destId="{A0365264-6EDB-4102-A770-D5A34052E2F7}" srcOrd="3" destOrd="0" presId="urn:microsoft.com/office/officeart/2005/8/layout/vList2"/>
    <dgm:cxn modelId="{7648B84F-611C-40CC-9905-280454373B62}" type="presParOf" srcId="{E8846BA8-4260-4ACB-8B0B-1EBA6340FD8A}" destId="{51A267C1-2640-4372-98B1-74915240E6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C884BA-706C-4015-B46D-EB9CB5FF38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0EC0C6-55E6-4774-BCD4-8F5693F55769}">
      <dgm:prSet/>
      <dgm:spPr/>
      <dgm:t>
        <a:bodyPr/>
        <a:lstStyle/>
        <a:p>
          <a:r>
            <a:rPr lang="en-US" dirty="0"/>
            <a:t>Home Ownership vs Loan Status: Those who don’t own a home are more likely to default.</a:t>
          </a:r>
        </a:p>
      </dgm:t>
    </dgm:pt>
    <dgm:pt modelId="{4D7A2565-3D2C-4E36-8C18-AE57A1335705}" type="parTrans" cxnId="{770A3CCE-53B0-4A41-8AA0-A0086AE2D41F}">
      <dgm:prSet/>
      <dgm:spPr/>
      <dgm:t>
        <a:bodyPr/>
        <a:lstStyle/>
        <a:p>
          <a:endParaRPr lang="en-US"/>
        </a:p>
      </dgm:t>
    </dgm:pt>
    <dgm:pt modelId="{D63CB5A0-185D-483C-B519-179AC04C7446}" type="sibTrans" cxnId="{770A3CCE-53B0-4A41-8AA0-A0086AE2D41F}">
      <dgm:prSet/>
      <dgm:spPr/>
      <dgm:t>
        <a:bodyPr/>
        <a:lstStyle/>
        <a:p>
          <a:endParaRPr lang="en-US"/>
        </a:p>
      </dgm:t>
    </dgm:pt>
    <dgm:pt modelId="{C0BBFA96-87DE-4A3E-AA05-8B5C15D6BE12}">
      <dgm:prSet/>
      <dgm:spPr/>
      <dgm:t>
        <a:bodyPr/>
        <a:lstStyle/>
        <a:p>
          <a:r>
            <a:rPr lang="en-IN" dirty="0"/>
            <a:t>Term vs Loan Status: Long term loans are more likely to be charged off.</a:t>
          </a:r>
          <a:endParaRPr lang="en-US" dirty="0"/>
        </a:p>
      </dgm:t>
    </dgm:pt>
    <dgm:pt modelId="{7A8A236B-E2C0-41FA-BDB6-315338164B90}" type="parTrans" cxnId="{9516337C-3FD4-4DF2-9983-21A5381C8E5C}">
      <dgm:prSet/>
      <dgm:spPr/>
      <dgm:t>
        <a:bodyPr/>
        <a:lstStyle/>
        <a:p>
          <a:endParaRPr lang="en-US"/>
        </a:p>
      </dgm:t>
    </dgm:pt>
    <dgm:pt modelId="{28C3F10E-0734-43E0-A2F5-08E53E78D312}" type="sibTrans" cxnId="{9516337C-3FD4-4DF2-9983-21A5381C8E5C}">
      <dgm:prSet/>
      <dgm:spPr/>
      <dgm:t>
        <a:bodyPr/>
        <a:lstStyle/>
        <a:p>
          <a:endParaRPr lang="en-US"/>
        </a:p>
      </dgm:t>
    </dgm:pt>
    <dgm:pt modelId="{6599784F-3862-4C27-9144-92FBF0D29CCB}">
      <dgm:prSet/>
      <dgm:spPr/>
      <dgm:t>
        <a:bodyPr/>
        <a:lstStyle/>
        <a:p>
          <a:r>
            <a:rPr lang="en-US" dirty="0"/>
            <a:t>Low-income group is more likely to not fully pay the loan.</a:t>
          </a:r>
        </a:p>
      </dgm:t>
    </dgm:pt>
    <dgm:pt modelId="{B3949831-796D-4FFF-B323-8EFEAD26E402}" type="parTrans" cxnId="{5D059A63-539C-47FA-8E00-0542F183B1F2}">
      <dgm:prSet/>
      <dgm:spPr/>
    </dgm:pt>
    <dgm:pt modelId="{946D7066-6417-4DB6-BCB3-7E85BD3007A2}" type="sibTrans" cxnId="{5D059A63-539C-47FA-8E00-0542F183B1F2}">
      <dgm:prSet/>
      <dgm:spPr/>
    </dgm:pt>
    <dgm:pt modelId="{E8846BA8-4260-4ACB-8B0B-1EBA6340FD8A}" type="pres">
      <dgm:prSet presAssocID="{FBC884BA-706C-4015-B46D-EB9CB5FF3853}" presName="linear" presStyleCnt="0">
        <dgm:presLayoutVars>
          <dgm:animLvl val="lvl"/>
          <dgm:resizeHandles val="exact"/>
        </dgm:presLayoutVars>
      </dgm:prSet>
      <dgm:spPr/>
    </dgm:pt>
    <dgm:pt modelId="{51FDEF42-79F4-4CF8-A49C-85B9F836AD89}" type="pres">
      <dgm:prSet presAssocID="{C10EC0C6-55E6-4774-BCD4-8F5693F5576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8B3319-0725-4E03-83CA-88B4C05B0896}" type="pres">
      <dgm:prSet presAssocID="{D63CB5A0-185D-483C-B519-179AC04C7446}" presName="spacer" presStyleCnt="0"/>
      <dgm:spPr/>
    </dgm:pt>
    <dgm:pt modelId="{73878063-13CD-4BF0-9BA4-D13C7F898F78}" type="pres">
      <dgm:prSet presAssocID="{C0BBFA96-87DE-4A3E-AA05-8B5C15D6BE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365264-6EDB-4102-A770-D5A34052E2F7}" type="pres">
      <dgm:prSet presAssocID="{28C3F10E-0734-43E0-A2F5-08E53E78D312}" presName="spacer" presStyleCnt="0"/>
      <dgm:spPr/>
    </dgm:pt>
    <dgm:pt modelId="{51A267C1-2640-4372-98B1-74915240E69A}" type="pres">
      <dgm:prSet presAssocID="{6599784F-3862-4C27-9144-92FBF0D29CC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B7DE644-9355-417A-B287-A164C1FA5FC2}" type="presOf" srcId="{FBC884BA-706C-4015-B46D-EB9CB5FF3853}" destId="{E8846BA8-4260-4ACB-8B0B-1EBA6340FD8A}" srcOrd="0" destOrd="0" presId="urn:microsoft.com/office/officeart/2005/8/layout/vList2"/>
    <dgm:cxn modelId="{5D059A63-539C-47FA-8E00-0542F183B1F2}" srcId="{FBC884BA-706C-4015-B46D-EB9CB5FF3853}" destId="{6599784F-3862-4C27-9144-92FBF0D29CCB}" srcOrd="2" destOrd="0" parTransId="{B3949831-796D-4FFF-B323-8EFEAD26E402}" sibTransId="{946D7066-6417-4DB6-BCB3-7E85BD3007A2}"/>
    <dgm:cxn modelId="{9516337C-3FD4-4DF2-9983-21A5381C8E5C}" srcId="{FBC884BA-706C-4015-B46D-EB9CB5FF3853}" destId="{C0BBFA96-87DE-4A3E-AA05-8B5C15D6BE12}" srcOrd="1" destOrd="0" parTransId="{7A8A236B-E2C0-41FA-BDB6-315338164B90}" sibTransId="{28C3F10E-0734-43E0-A2F5-08E53E78D312}"/>
    <dgm:cxn modelId="{86A96BC6-F8B7-42EE-A9C0-FD44EB464048}" type="presOf" srcId="{C10EC0C6-55E6-4774-BCD4-8F5693F55769}" destId="{51FDEF42-79F4-4CF8-A49C-85B9F836AD89}" srcOrd="0" destOrd="0" presId="urn:microsoft.com/office/officeart/2005/8/layout/vList2"/>
    <dgm:cxn modelId="{770A3CCE-53B0-4A41-8AA0-A0086AE2D41F}" srcId="{FBC884BA-706C-4015-B46D-EB9CB5FF3853}" destId="{C10EC0C6-55E6-4774-BCD4-8F5693F55769}" srcOrd="0" destOrd="0" parTransId="{4D7A2565-3D2C-4E36-8C18-AE57A1335705}" sibTransId="{D63CB5A0-185D-483C-B519-179AC04C7446}"/>
    <dgm:cxn modelId="{8BE1D1DF-4CC4-4C40-AF88-FDF5C648CDDF}" type="presOf" srcId="{C0BBFA96-87DE-4A3E-AA05-8B5C15D6BE12}" destId="{73878063-13CD-4BF0-9BA4-D13C7F898F78}" srcOrd="0" destOrd="0" presId="urn:microsoft.com/office/officeart/2005/8/layout/vList2"/>
    <dgm:cxn modelId="{6DA7E7FF-0A3E-455B-8B47-6F0FBB60CAC1}" type="presOf" srcId="{6599784F-3862-4C27-9144-92FBF0D29CCB}" destId="{51A267C1-2640-4372-98B1-74915240E69A}" srcOrd="0" destOrd="0" presId="urn:microsoft.com/office/officeart/2005/8/layout/vList2"/>
    <dgm:cxn modelId="{899BDEC3-76A9-43CE-9C63-78D28990B6B7}" type="presParOf" srcId="{E8846BA8-4260-4ACB-8B0B-1EBA6340FD8A}" destId="{51FDEF42-79F4-4CF8-A49C-85B9F836AD89}" srcOrd="0" destOrd="0" presId="urn:microsoft.com/office/officeart/2005/8/layout/vList2"/>
    <dgm:cxn modelId="{5F3E51ED-AFBA-4919-86AF-5C614E0E89ED}" type="presParOf" srcId="{E8846BA8-4260-4ACB-8B0B-1EBA6340FD8A}" destId="{338B3319-0725-4E03-83CA-88B4C05B0896}" srcOrd="1" destOrd="0" presId="urn:microsoft.com/office/officeart/2005/8/layout/vList2"/>
    <dgm:cxn modelId="{EB4EDCA9-6B34-44C7-A45A-35B45FAB30AF}" type="presParOf" srcId="{E8846BA8-4260-4ACB-8B0B-1EBA6340FD8A}" destId="{73878063-13CD-4BF0-9BA4-D13C7F898F78}" srcOrd="2" destOrd="0" presId="urn:microsoft.com/office/officeart/2005/8/layout/vList2"/>
    <dgm:cxn modelId="{B728FCD7-790C-4893-9EE0-7555E98A5C11}" type="presParOf" srcId="{E8846BA8-4260-4ACB-8B0B-1EBA6340FD8A}" destId="{A0365264-6EDB-4102-A770-D5A34052E2F7}" srcOrd="3" destOrd="0" presId="urn:microsoft.com/office/officeart/2005/8/layout/vList2"/>
    <dgm:cxn modelId="{7648B84F-611C-40CC-9905-280454373B62}" type="presParOf" srcId="{E8846BA8-4260-4ACB-8B0B-1EBA6340FD8A}" destId="{51A267C1-2640-4372-98B1-74915240E6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C884BA-706C-4015-B46D-EB9CB5FF38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0EC0C6-55E6-4774-BCD4-8F5693F55769}">
      <dgm:prSet/>
      <dgm:spPr/>
      <dgm:t>
        <a:bodyPr/>
        <a:lstStyle/>
        <a:p>
          <a:r>
            <a:rPr lang="en-US" dirty="0"/>
            <a:t>Purpose vs Loan Status: Small businesses are more likely to default.</a:t>
          </a:r>
        </a:p>
      </dgm:t>
    </dgm:pt>
    <dgm:pt modelId="{4D7A2565-3D2C-4E36-8C18-AE57A1335705}" type="parTrans" cxnId="{770A3CCE-53B0-4A41-8AA0-A0086AE2D41F}">
      <dgm:prSet/>
      <dgm:spPr/>
      <dgm:t>
        <a:bodyPr/>
        <a:lstStyle/>
        <a:p>
          <a:endParaRPr lang="en-US"/>
        </a:p>
      </dgm:t>
    </dgm:pt>
    <dgm:pt modelId="{D63CB5A0-185D-483C-B519-179AC04C7446}" type="sibTrans" cxnId="{770A3CCE-53B0-4A41-8AA0-A0086AE2D41F}">
      <dgm:prSet/>
      <dgm:spPr/>
      <dgm:t>
        <a:bodyPr/>
        <a:lstStyle/>
        <a:p>
          <a:endParaRPr lang="en-US"/>
        </a:p>
      </dgm:t>
    </dgm:pt>
    <dgm:pt modelId="{C0BBFA96-87DE-4A3E-AA05-8B5C15D6BE12}">
      <dgm:prSet/>
      <dgm:spPr/>
      <dgm:t>
        <a:bodyPr/>
        <a:lstStyle/>
        <a:p>
          <a:r>
            <a:rPr lang="en-IN" dirty="0"/>
            <a:t>Grade vs Loan Status: Grade C is more likely to not fully pay the loan. While B5 seems to have the highest charged off rate.</a:t>
          </a:r>
          <a:endParaRPr lang="en-US" dirty="0"/>
        </a:p>
      </dgm:t>
    </dgm:pt>
    <dgm:pt modelId="{7A8A236B-E2C0-41FA-BDB6-315338164B90}" type="parTrans" cxnId="{9516337C-3FD4-4DF2-9983-21A5381C8E5C}">
      <dgm:prSet/>
      <dgm:spPr/>
      <dgm:t>
        <a:bodyPr/>
        <a:lstStyle/>
        <a:p>
          <a:endParaRPr lang="en-US"/>
        </a:p>
      </dgm:t>
    </dgm:pt>
    <dgm:pt modelId="{28C3F10E-0734-43E0-A2F5-08E53E78D312}" type="sibTrans" cxnId="{9516337C-3FD4-4DF2-9983-21A5381C8E5C}">
      <dgm:prSet/>
      <dgm:spPr/>
      <dgm:t>
        <a:bodyPr/>
        <a:lstStyle/>
        <a:p>
          <a:endParaRPr lang="en-US"/>
        </a:p>
      </dgm:t>
    </dgm:pt>
    <dgm:pt modelId="{E8846BA8-4260-4ACB-8B0B-1EBA6340FD8A}" type="pres">
      <dgm:prSet presAssocID="{FBC884BA-706C-4015-B46D-EB9CB5FF3853}" presName="linear" presStyleCnt="0">
        <dgm:presLayoutVars>
          <dgm:animLvl val="lvl"/>
          <dgm:resizeHandles val="exact"/>
        </dgm:presLayoutVars>
      </dgm:prSet>
      <dgm:spPr/>
    </dgm:pt>
    <dgm:pt modelId="{51FDEF42-79F4-4CF8-A49C-85B9F836AD89}" type="pres">
      <dgm:prSet presAssocID="{C10EC0C6-55E6-4774-BCD4-8F5693F557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38B3319-0725-4E03-83CA-88B4C05B0896}" type="pres">
      <dgm:prSet presAssocID="{D63CB5A0-185D-483C-B519-179AC04C7446}" presName="spacer" presStyleCnt="0"/>
      <dgm:spPr/>
    </dgm:pt>
    <dgm:pt modelId="{73878063-13CD-4BF0-9BA4-D13C7F898F78}" type="pres">
      <dgm:prSet presAssocID="{C0BBFA96-87DE-4A3E-AA05-8B5C15D6BE1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B7DE644-9355-417A-B287-A164C1FA5FC2}" type="presOf" srcId="{FBC884BA-706C-4015-B46D-EB9CB5FF3853}" destId="{E8846BA8-4260-4ACB-8B0B-1EBA6340FD8A}" srcOrd="0" destOrd="0" presId="urn:microsoft.com/office/officeart/2005/8/layout/vList2"/>
    <dgm:cxn modelId="{9516337C-3FD4-4DF2-9983-21A5381C8E5C}" srcId="{FBC884BA-706C-4015-B46D-EB9CB5FF3853}" destId="{C0BBFA96-87DE-4A3E-AA05-8B5C15D6BE12}" srcOrd="1" destOrd="0" parTransId="{7A8A236B-E2C0-41FA-BDB6-315338164B90}" sibTransId="{28C3F10E-0734-43E0-A2F5-08E53E78D312}"/>
    <dgm:cxn modelId="{86A96BC6-F8B7-42EE-A9C0-FD44EB464048}" type="presOf" srcId="{C10EC0C6-55E6-4774-BCD4-8F5693F55769}" destId="{51FDEF42-79F4-4CF8-A49C-85B9F836AD89}" srcOrd="0" destOrd="0" presId="urn:microsoft.com/office/officeart/2005/8/layout/vList2"/>
    <dgm:cxn modelId="{770A3CCE-53B0-4A41-8AA0-A0086AE2D41F}" srcId="{FBC884BA-706C-4015-B46D-EB9CB5FF3853}" destId="{C10EC0C6-55E6-4774-BCD4-8F5693F55769}" srcOrd="0" destOrd="0" parTransId="{4D7A2565-3D2C-4E36-8C18-AE57A1335705}" sibTransId="{D63CB5A0-185D-483C-B519-179AC04C7446}"/>
    <dgm:cxn modelId="{8BE1D1DF-4CC4-4C40-AF88-FDF5C648CDDF}" type="presOf" srcId="{C0BBFA96-87DE-4A3E-AA05-8B5C15D6BE12}" destId="{73878063-13CD-4BF0-9BA4-D13C7F898F78}" srcOrd="0" destOrd="0" presId="urn:microsoft.com/office/officeart/2005/8/layout/vList2"/>
    <dgm:cxn modelId="{899BDEC3-76A9-43CE-9C63-78D28990B6B7}" type="presParOf" srcId="{E8846BA8-4260-4ACB-8B0B-1EBA6340FD8A}" destId="{51FDEF42-79F4-4CF8-A49C-85B9F836AD89}" srcOrd="0" destOrd="0" presId="urn:microsoft.com/office/officeart/2005/8/layout/vList2"/>
    <dgm:cxn modelId="{5F3E51ED-AFBA-4919-86AF-5C614E0E89ED}" type="presParOf" srcId="{E8846BA8-4260-4ACB-8B0B-1EBA6340FD8A}" destId="{338B3319-0725-4E03-83CA-88B4C05B0896}" srcOrd="1" destOrd="0" presId="urn:microsoft.com/office/officeart/2005/8/layout/vList2"/>
    <dgm:cxn modelId="{EB4EDCA9-6B34-44C7-A45A-35B45FAB30AF}" type="presParOf" srcId="{E8846BA8-4260-4ACB-8B0B-1EBA6340FD8A}" destId="{73878063-13CD-4BF0-9BA4-D13C7F898F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007F6-9255-4D19-863F-C91AA5C4DB08}">
      <dsp:nvSpPr>
        <dsp:cNvPr id="0" name=""/>
        <dsp:cNvSpPr/>
      </dsp:nvSpPr>
      <dsp:spPr>
        <a:xfrm>
          <a:off x="13341" y="0"/>
          <a:ext cx="9472341" cy="7255145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163" tIns="68580" rIns="1336653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Project Goal: </a:t>
          </a:r>
          <a:r>
            <a:rPr lang="en-IN" sz="2700" kern="1200" dirty="0"/>
            <a:t>Identify target attributes from the loan corpus data and help predict risk score for potential defaulting loan applicants.</a:t>
          </a:r>
          <a:endParaRPr lang="en-US" sz="2700" kern="1200" dirty="0"/>
        </a:p>
      </dsp:txBody>
      <dsp:txXfrm>
        <a:off x="13341" y="0"/>
        <a:ext cx="8565448" cy="7255145"/>
      </dsp:txXfrm>
    </dsp:sp>
    <dsp:sp modelId="{614F4F93-E876-46E7-A3A9-3BB4C6D011E8}">
      <dsp:nvSpPr>
        <dsp:cNvPr id="0" name=""/>
        <dsp:cNvSpPr/>
      </dsp:nvSpPr>
      <dsp:spPr>
        <a:xfrm>
          <a:off x="7591214" y="0"/>
          <a:ext cx="9472341" cy="7255145"/>
        </a:xfrm>
        <a:prstGeom prst="chevron">
          <a:avLst>
            <a:gd name="adj" fmla="val 2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163" tIns="68580" rIns="334163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/>
            <a:t>Method:</a:t>
          </a:r>
          <a:r>
            <a:rPr lang="en-IN" sz="2700" kern="1200"/>
            <a:t> </a:t>
          </a:r>
          <a:endParaRPr lang="en-US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Use appropriate techniques to cleanse data.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Prepare data for further analysis.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Leverage EDA techniques (univariate, bivariate, derived metrics) to analyse data and determine influencing variables in loan processing. 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After data cleaning, identified 22 features that has high impact on determining defaulting loan applicants. 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b="1" kern="1200"/>
            <a:t>Recommendation(s)</a:t>
          </a:r>
          <a:r>
            <a:rPr lang="en-IN" sz="2100" kern="1200"/>
            <a:t>: Using EDA analysis, identified following 8 features sets that determines potential defaulting loan applicants.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[funded_amnt (or derived column funded_amnt_bucket), int_rate (or derived column int_rate_bucket), Dti (or derived column int_rate_bucket), open_acc (or derived column open_acc_bucket), purpose, term, grade, addr_state]</a:t>
          </a:r>
          <a:endParaRPr lang="en-US" sz="2100" kern="1200"/>
        </a:p>
      </dsp:txBody>
      <dsp:txXfrm>
        <a:off x="9405000" y="0"/>
        <a:ext cx="5844769" cy="7255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47056-F954-455C-AFB0-54EC68D10562}">
      <dsp:nvSpPr>
        <dsp:cNvPr id="0" name=""/>
        <dsp:cNvSpPr/>
      </dsp:nvSpPr>
      <dsp:spPr>
        <a:xfrm>
          <a:off x="0" y="524946"/>
          <a:ext cx="10171890" cy="21816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/>
            <a:t>Emp_length column is processed and converted to numerical dataset.</a:t>
          </a:r>
          <a:endParaRPr lang="en-US" sz="3900" kern="1200"/>
        </a:p>
      </dsp:txBody>
      <dsp:txXfrm>
        <a:off x="106501" y="631447"/>
        <a:ext cx="9958888" cy="1968682"/>
      </dsp:txXfrm>
    </dsp:sp>
    <dsp:sp modelId="{A94AEB86-6163-466C-919F-DF1C96B4BA20}">
      <dsp:nvSpPr>
        <dsp:cNvPr id="0" name=""/>
        <dsp:cNvSpPr/>
      </dsp:nvSpPr>
      <dsp:spPr>
        <a:xfrm>
          <a:off x="0" y="2818950"/>
          <a:ext cx="10171890" cy="218168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/>
            <a:t>Issue_d column is split into day, month and year values for analysis </a:t>
          </a:r>
          <a:endParaRPr lang="en-US" sz="3900" kern="1200"/>
        </a:p>
      </dsp:txBody>
      <dsp:txXfrm>
        <a:off x="106501" y="2925451"/>
        <a:ext cx="9958888" cy="1968682"/>
      </dsp:txXfrm>
    </dsp:sp>
    <dsp:sp modelId="{69510788-2871-4442-993A-F4934547DABB}">
      <dsp:nvSpPr>
        <dsp:cNvPr id="0" name=""/>
        <dsp:cNvSpPr/>
      </dsp:nvSpPr>
      <dsp:spPr>
        <a:xfrm>
          <a:off x="0" y="5112955"/>
          <a:ext cx="10171890" cy="218168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/>
            <a:t>The records with ‘Current’ loan status is not considered for further processing as it does not have any information about potential defaults. </a:t>
          </a:r>
          <a:endParaRPr lang="en-US" sz="3900" kern="1200"/>
        </a:p>
      </dsp:txBody>
      <dsp:txXfrm>
        <a:off x="106501" y="5219456"/>
        <a:ext cx="9958888" cy="1968682"/>
      </dsp:txXfrm>
    </dsp:sp>
    <dsp:sp modelId="{520CC0B2-B0AB-415A-A647-592EFE5FBB5C}">
      <dsp:nvSpPr>
        <dsp:cNvPr id="0" name=""/>
        <dsp:cNvSpPr/>
      </dsp:nvSpPr>
      <dsp:spPr>
        <a:xfrm>
          <a:off x="0" y="7406959"/>
          <a:ext cx="10171890" cy="218168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/>
            <a:t>Junk characters (%) are removed from int_rate and revol_util columns</a:t>
          </a:r>
          <a:endParaRPr lang="en-US" sz="3900" kern="1200"/>
        </a:p>
      </dsp:txBody>
      <dsp:txXfrm>
        <a:off x="106501" y="7513460"/>
        <a:ext cx="9958888" cy="19686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02656-61A3-4867-8790-9AAB8D02E01A}">
      <dsp:nvSpPr>
        <dsp:cNvPr id="0" name=""/>
        <dsp:cNvSpPr/>
      </dsp:nvSpPr>
      <dsp:spPr>
        <a:xfrm>
          <a:off x="0" y="120455"/>
          <a:ext cx="11206144" cy="240917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Loan Status: 85% of the total loans are fully paid while only 15% are charged off.</a:t>
          </a:r>
          <a:endParaRPr lang="en-US" sz="3400" kern="1200"/>
        </a:p>
      </dsp:txBody>
      <dsp:txXfrm>
        <a:off x="117606" y="238061"/>
        <a:ext cx="10970932" cy="2173964"/>
      </dsp:txXfrm>
    </dsp:sp>
    <dsp:sp modelId="{05D374F8-4152-4B36-9545-D1714269493A}">
      <dsp:nvSpPr>
        <dsp:cNvPr id="0" name=""/>
        <dsp:cNvSpPr/>
      </dsp:nvSpPr>
      <dsp:spPr>
        <a:xfrm>
          <a:off x="0" y="2627552"/>
          <a:ext cx="11206144" cy="2409176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Loan Purpose: Most loans have been taken for debt consolidation.</a:t>
          </a:r>
          <a:endParaRPr lang="en-US" sz="3400" kern="1200"/>
        </a:p>
      </dsp:txBody>
      <dsp:txXfrm>
        <a:off x="117606" y="2745158"/>
        <a:ext cx="10970932" cy="2173964"/>
      </dsp:txXfrm>
    </dsp:sp>
    <dsp:sp modelId="{ABD52A3D-1570-4022-A981-C4CFF5FCC409}">
      <dsp:nvSpPr>
        <dsp:cNvPr id="0" name=""/>
        <dsp:cNvSpPr/>
      </dsp:nvSpPr>
      <dsp:spPr>
        <a:xfrm>
          <a:off x="0" y="5134648"/>
          <a:ext cx="11206144" cy="2409176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Loan by State: CA, NY, FL, TX and NJ are the top states where maximum number of loans were issued.</a:t>
          </a:r>
          <a:endParaRPr lang="en-US" sz="3400" kern="1200"/>
        </a:p>
      </dsp:txBody>
      <dsp:txXfrm>
        <a:off x="117606" y="5252254"/>
        <a:ext cx="10970932" cy="2173964"/>
      </dsp:txXfrm>
    </dsp:sp>
    <dsp:sp modelId="{F75EA79A-B699-4561-8EAC-082B08212797}">
      <dsp:nvSpPr>
        <dsp:cNvPr id="0" name=""/>
        <dsp:cNvSpPr/>
      </dsp:nvSpPr>
      <dsp:spPr>
        <a:xfrm>
          <a:off x="0" y="7641744"/>
          <a:ext cx="11206144" cy="240917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Loan by Employment Duration: People with 10 or more years of experience are the ones who have maximum number of loan accounts, followed by those who have just started their career.</a:t>
          </a:r>
          <a:endParaRPr lang="en-US" sz="3400" kern="1200"/>
        </a:p>
      </dsp:txBody>
      <dsp:txXfrm>
        <a:off x="117606" y="7759350"/>
        <a:ext cx="10970932" cy="21739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F42-79F4-4CF8-A49C-85B9F836AD89}">
      <dsp:nvSpPr>
        <dsp:cNvPr id="0" name=""/>
        <dsp:cNvSpPr/>
      </dsp:nvSpPr>
      <dsp:spPr>
        <a:xfrm>
          <a:off x="0" y="28678"/>
          <a:ext cx="11206144" cy="32830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Loans by Grade and subgrade: It is observed that there are more loans in grade B followed by A. However, subgrades loan frequency is slightly different.</a:t>
          </a:r>
          <a:endParaRPr lang="en-US" sz="4600" kern="1200" dirty="0"/>
        </a:p>
      </dsp:txBody>
      <dsp:txXfrm>
        <a:off x="160264" y="188942"/>
        <a:ext cx="10885616" cy="2962491"/>
      </dsp:txXfrm>
    </dsp:sp>
    <dsp:sp modelId="{73878063-13CD-4BF0-9BA4-D13C7F898F78}">
      <dsp:nvSpPr>
        <dsp:cNvPr id="0" name=""/>
        <dsp:cNvSpPr/>
      </dsp:nvSpPr>
      <dsp:spPr>
        <a:xfrm>
          <a:off x="0" y="3444178"/>
          <a:ext cx="11206144" cy="32830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Loan by Home Ownership: There are more loans from those who don’t own a home.</a:t>
          </a:r>
          <a:endParaRPr lang="en-US" sz="4600" kern="1200" dirty="0"/>
        </a:p>
      </dsp:txBody>
      <dsp:txXfrm>
        <a:off x="160264" y="3604442"/>
        <a:ext cx="10885616" cy="2962491"/>
      </dsp:txXfrm>
    </dsp:sp>
    <dsp:sp modelId="{51A267C1-2640-4372-98B1-74915240E69A}">
      <dsp:nvSpPr>
        <dsp:cNvPr id="0" name=""/>
        <dsp:cNvSpPr/>
      </dsp:nvSpPr>
      <dsp:spPr>
        <a:xfrm>
          <a:off x="0" y="6859678"/>
          <a:ext cx="11206144" cy="32830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Loan by Year and Month: There is an increasing trend in the number of loans disbursed each year. Most loans are taken around the month of December. </a:t>
          </a:r>
          <a:endParaRPr lang="en-US" sz="4600" kern="1200" dirty="0"/>
        </a:p>
      </dsp:txBody>
      <dsp:txXfrm>
        <a:off x="160264" y="7019942"/>
        <a:ext cx="10885616" cy="29624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F42-79F4-4CF8-A49C-85B9F836AD89}">
      <dsp:nvSpPr>
        <dsp:cNvPr id="0" name=""/>
        <dsp:cNvSpPr/>
      </dsp:nvSpPr>
      <dsp:spPr>
        <a:xfrm>
          <a:off x="0" y="49153"/>
          <a:ext cx="11206144" cy="32444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Home Ownership vs Loan Status: Those who don’t own a home are more likely to default.</a:t>
          </a:r>
        </a:p>
      </dsp:txBody>
      <dsp:txXfrm>
        <a:off x="158379" y="207532"/>
        <a:ext cx="10889386" cy="2927651"/>
      </dsp:txXfrm>
    </dsp:sp>
    <dsp:sp modelId="{73878063-13CD-4BF0-9BA4-D13C7F898F78}">
      <dsp:nvSpPr>
        <dsp:cNvPr id="0" name=""/>
        <dsp:cNvSpPr/>
      </dsp:nvSpPr>
      <dsp:spPr>
        <a:xfrm>
          <a:off x="0" y="3463483"/>
          <a:ext cx="11206144" cy="324440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900" kern="1200" dirty="0"/>
            <a:t>Term vs Loan Status: Long term loans are more likely to be charged off.</a:t>
          </a:r>
          <a:endParaRPr lang="en-US" sz="5900" kern="1200" dirty="0"/>
        </a:p>
      </dsp:txBody>
      <dsp:txXfrm>
        <a:off x="158379" y="3621862"/>
        <a:ext cx="10889386" cy="2927651"/>
      </dsp:txXfrm>
    </dsp:sp>
    <dsp:sp modelId="{51A267C1-2640-4372-98B1-74915240E69A}">
      <dsp:nvSpPr>
        <dsp:cNvPr id="0" name=""/>
        <dsp:cNvSpPr/>
      </dsp:nvSpPr>
      <dsp:spPr>
        <a:xfrm>
          <a:off x="0" y="6877813"/>
          <a:ext cx="11206144" cy="324440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Low-income group is more likely to not fully pay the loan.</a:t>
          </a:r>
        </a:p>
      </dsp:txBody>
      <dsp:txXfrm>
        <a:off x="158379" y="7036192"/>
        <a:ext cx="10889386" cy="29276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F42-79F4-4CF8-A49C-85B9F836AD89}">
      <dsp:nvSpPr>
        <dsp:cNvPr id="0" name=""/>
        <dsp:cNvSpPr/>
      </dsp:nvSpPr>
      <dsp:spPr>
        <a:xfrm>
          <a:off x="0" y="628140"/>
          <a:ext cx="11206144" cy="43682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Purpose vs Loan Status: Small businesses are more likely to default.</a:t>
          </a:r>
        </a:p>
      </dsp:txBody>
      <dsp:txXfrm>
        <a:off x="213241" y="841381"/>
        <a:ext cx="10779662" cy="3941786"/>
      </dsp:txXfrm>
    </dsp:sp>
    <dsp:sp modelId="{73878063-13CD-4BF0-9BA4-D13C7F898F78}">
      <dsp:nvSpPr>
        <dsp:cNvPr id="0" name=""/>
        <dsp:cNvSpPr/>
      </dsp:nvSpPr>
      <dsp:spPr>
        <a:xfrm>
          <a:off x="0" y="5174968"/>
          <a:ext cx="11206144" cy="436826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 dirty="0"/>
            <a:t>Grade vs Loan Status: Grade C is more likely to not fully pay the loan. While B5 seems to have the highest charged off rate.</a:t>
          </a:r>
          <a:endParaRPr lang="en-US" sz="6200" kern="1200" dirty="0"/>
        </a:p>
      </dsp:txBody>
      <dsp:txXfrm>
        <a:off x="213241" y="5388209"/>
        <a:ext cx="10779662" cy="3941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09023-AF2B-4043-B228-F191CADC9BB1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1143000"/>
            <a:ext cx="4848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4517F-9C19-4E9A-AB98-AA89BD9F1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56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6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3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8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25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81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38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94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51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4913" y="2062083"/>
            <a:ext cx="14849475" cy="4386662"/>
          </a:xfrm>
        </p:spPr>
        <p:txBody>
          <a:bodyPr anchor="b"/>
          <a:lstStyle>
            <a:lvl1pPr algn="ctr">
              <a:defRPr sz="97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6617911"/>
            <a:ext cx="14849475" cy="3042080"/>
          </a:xfrm>
        </p:spPr>
        <p:txBody>
          <a:bodyPr/>
          <a:lstStyle>
            <a:lvl1pPr marL="0" indent="0" algn="ctr">
              <a:buNone/>
              <a:defRPr sz="3898"/>
            </a:lvl1pPr>
            <a:lvl2pPr marL="742493" indent="0" algn="ctr">
              <a:buNone/>
              <a:defRPr sz="3248"/>
            </a:lvl2pPr>
            <a:lvl3pPr marL="1484986" indent="0" algn="ctr">
              <a:buNone/>
              <a:defRPr sz="2923"/>
            </a:lvl3pPr>
            <a:lvl4pPr marL="2227478" indent="0" algn="ctr">
              <a:buNone/>
              <a:defRPr sz="2598"/>
            </a:lvl4pPr>
            <a:lvl5pPr marL="2969971" indent="0" algn="ctr">
              <a:buNone/>
              <a:defRPr sz="2598"/>
            </a:lvl5pPr>
            <a:lvl6pPr marL="3712464" indent="0" algn="ctr">
              <a:buNone/>
              <a:defRPr sz="2598"/>
            </a:lvl6pPr>
            <a:lvl7pPr marL="4454957" indent="0" algn="ctr">
              <a:buNone/>
              <a:defRPr sz="2598"/>
            </a:lvl7pPr>
            <a:lvl8pPr marL="5197450" indent="0" algn="ctr">
              <a:buNone/>
              <a:defRPr sz="2598"/>
            </a:lvl8pPr>
            <a:lvl9pPr marL="5939942" indent="0" algn="ctr">
              <a:buNone/>
              <a:defRPr sz="2598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71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67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4" y="670833"/>
            <a:ext cx="4269224" cy="1067790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2" y="670833"/>
            <a:ext cx="12560181" cy="106779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68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09-06-2016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Investment Case Study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122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0" y="3141249"/>
            <a:ext cx="17076896" cy="5241244"/>
          </a:xfrm>
        </p:spPr>
        <p:txBody>
          <a:bodyPr anchor="b"/>
          <a:lstStyle>
            <a:lvl1pPr>
              <a:defRPr sz="97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0" y="8432077"/>
            <a:ext cx="17076896" cy="2756246"/>
          </a:xfrm>
        </p:spPr>
        <p:txBody>
          <a:bodyPr/>
          <a:lstStyle>
            <a:lvl1pPr marL="0" indent="0">
              <a:buNone/>
              <a:defRPr sz="3898">
                <a:solidFill>
                  <a:schemeClr val="tx1">
                    <a:tint val="75000"/>
                  </a:schemeClr>
                </a:solidFill>
              </a:defRPr>
            </a:lvl1pPr>
            <a:lvl2pPr marL="742493" indent="0">
              <a:buNone/>
              <a:defRPr sz="3248">
                <a:solidFill>
                  <a:schemeClr val="tx1">
                    <a:tint val="75000"/>
                  </a:schemeClr>
                </a:solidFill>
              </a:defRPr>
            </a:lvl2pPr>
            <a:lvl3pPr marL="1484986" indent="0">
              <a:buNone/>
              <a:defRPr sz="2923">
                <a:solidFill>
                  <a:schemeClr val="tx1">
                    <a:tint val="75000"/>
                  </a:schemeClr>
                </a:solidFill>
              </a:defRPr>
            </a:lvl3pPr>
            <a:lvl4pPr marL="2227478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4pPr>
            <a:lvl5pPr marL="2969971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5pPr>
            <a:lvl6pPr marL="3712464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6pPr>
            <a:lvl7pPr marL="4454957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7pPr>
            <a:lvl8pPr marL="5197450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8pPr>
            <a:lvl9pPr marL="5939942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89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2" y="3354163"/>
            <a:ext cx="8414703" cy="79945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5" y="3354163"/>
            <a:ext cx="8414703" cy="79945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25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670834"/>
            <a:ext cx="17076896" cy="243541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2" y="3088748"/>
            <a:ext cx="8376031" cy="1513748"/>
          </a:xfrm>
        </p:spPr>
        <p:txBody>
          <a:bodyPr anchor="b"/>
          <a:lstStyle>
            <a:lvl1pPr marL="0" indent="0">
              <a:buNone/>
              <a:defRPr sz="3898" b="1"/>
            </a:lvl1pPr>
            <a:lvl2pPr marL="742493" indent="0">
              <a:buNone/>
              <a:defRPr sz="3248" b="1"/>
            </a:lvl2pPr>
            <a:lvl3pPr marL="1484986" indent="0">
              <a:buNone/>
              <a:defRPr sz="2923" b="1"/>
            </a:lvl3pPr>
            <a:lvl4pPr marL="2227478" indent="0">
              <a:buNone/>
              <a:defRPr sz="2598" b="1"/>
            </a:lvl4pPr>
            <a:lvl5pPr marL="2969971" indent="0">
              <a:buNone/>
              <a:defRPr sz="2598" b="1"/>
            </a:lvl5pPr>
            <a:lvl6pPr marL="3712464" indent="0">
              <a:buNone/>
              <a:defRPr sz="2598" b="1"/>
            </a:lvl6pPr>
            <a:lvl7pPr marL="4454957" indent="0">
              <a:buNone/>
              <a:defRPr sz="2598" b="1"/>
            </a:lvl7pPr>
            <a:lvl8pPr marL="5197450" indent="0">
              <a:buNone/>
              <a:defRPr sz="2598" b="1"/>
            </a:lvl8pPr>
            <a:lvl9pPr marL="5939942" indent="0">
              <a:buNone/>
              <a:defRPr sz="259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2" y="4602496"/>
            <a:ext cx="8376031" cy="6769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6" y="3088748"/>
            <a:ext cx="8417281" cy="1513748"/>
          </a:xfrm>
        </p:spPr>
        <p:txBody>
          <a:bodyPr anchor="b"/>
          <a:lstStyle>
            <a:lvl1pPr marL="0" indent="0">
              <a:buNone/>
              <a:defRPr sz="3898" b="1"/>
            </a:lvl1pPr>
            <a:lvl2pPr marL="742493" indent="0">
              <a:buNone/>
              <a:defRPr sz="3248" b="1"/>
            </a:lvl2pPr>
            <a:lvl3pPr marL="1484986" indent="0">
              <a:buNone/>
              <a:defRPr sz="2923" b="1"/>
            </a:lvl3pPr>
            <a:lvl4pPr marL="2227478" indent="0">
              <a:buNone/>
              <a:defRPr sz="2598" b="1"/>
            </a:lvl4pPr>
            <a:lvl5pPr marL="2969971" indent="0">
              <a:buNone/>
              <a:defRPr sz="2598" b="1"/>
            </a:lvl5pPr>
            <a:lvl6pPr marL="3712464" indent="0">
              <a:buNone/>
              <a:defRPr sz="2598" b="1"/>
            </a:lvl6pPr>
            <a:lvl7pPr marL="4454957" indent="0">
              <a:buNone/>
              <a:defRPr sz="2598" b="1"/>
            </a:lvl7pPr>
            <a:lvl8pPr marL="5197450" indent="0">
              <a:buNone/>
              <a:defRPr sz="2598" b="1"/>
            </a:lvl8pPr>
            <a:lvl9pPr marL="5939942" indent="0">
              <a:buNone/>
              <a:defRPr sz="259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6" y="4602496"/>
            <a:ext cx="8417281" cy="6769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00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79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61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2" y="839999"/>
            <a:ext cx="6385789" cy="2939997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1" y="1814166"/>
            <a:ext cx="10023396" cy="8954158"/>
          </a:xfrm>
        </p:spPr>
        <p:txBody>
          <a:bodyPr/>
          <a:lstStyle>
            <a:lvl1pPr>
              <a:defRPr sz="5197"/>
            </a:lvl1pPr>
            <a:lvl2pPr>
              <a:defRPr sz="4547"/>
            </a:lvl2pPr>
            <a:lvl3pPr>
              <a:defRPr sz="3898"/>
            </a:lvl3pPr>
            <a:lvl4pPr>
              <a:defRPr sz="3248"/>
            </a:lvl4pPr>
            <a:lvl5pPr>
              <a:defRPr sz="3248"/>
            </a:lvl5pPr>
            <a:lvl6pPr>
              <a:defRPr sz="3248"/>
            </a:lvl6pPr>
            <a:lvl7pPr>
              <a:defRPr sz="3248"/>
            </a:lvl7pPr>
            <a:lvl8pPr>
              <a:defRPr sz="3248"/>
            </a:lvl8pPr>
            <a:lvl9pPr>
              <a:defRPr sz="324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2" y="3779996"/>
            <a:ext cx="6385789" cy="7002911"/>
          </a:xfrm>
        </p:spPr>
        <p:txBody>
          <a:bodyPr/>
          <a:lstStyle>
            <a:lvl1pPr marL="0" indent="0">
              <a:buNone/>
              <a:defRPr sz="2598"/>
            </a:lvl1pPr>
            <a:lvl2pPr marL="742493" indent="0">
              <a:buNone/>
              <a:defRPr sz="2274"/>
            </a:lvl2pPr>
            <a:lvl3pPr marL="1484986" indent="0">
              <a:buNone/>
              <a:defRPr sz="1949"/>
            </a:lvl3pPr>
            <a:lvl4pPr marL="2227478" indent="0">
              <a:buNone/>
              <a:defRPr sz="1624"/>
            </a:lvl4pPr>
            <a:lvl5pPr marL="2969971" indent="0">
              <a:buNone/>
              <a:defRPr sz="1624"/>
            </a:lvl5pPr>
            <a:lvl6pPr marL="3712464" indent="0">
              <a:buNone/>
              <a:defRPr sz="1624"/>
            </a:lvl6pPr>
            <a:lvl7pPr marL="4454957" indent="0">
              <a:buNone/>
              <a:defRPr sz="1624"/>
            </a:lvl7pPr>
            <a:lvl8pPr marL="5197450" indent="0">
              <a:buNone/>
              <a:defRPr sz="1624"/>
            </a:lvl8pPr>
            <a:lvl9pPr marL="5939942" indent="0">
              <a:buNone/>
              <a:defRPr sz="162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97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2" y="839999"/>
            <a:ext cx="6385789" cy="2939997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1" y="1814166"/>
            <a:ext cx="10023396" cy="8954158"/>
          </a:xfrm>
        </p:spPr>
        <p:txBody>
          <a:bodyPr anchor="t"/>
          <a:lstStyle>
            <a:lvl1pPr marL="0" indent="0">
              <a:buNone/>
              <a:defRPr sz="5197"/>
            </a:lvl1pPr>
            <a:lvl2pPr marL="742493" indent="0">
              <a:buNone/>
              <a:defRPr sz="4547"/>
            </a:lvl2pPr>
            <a:lvl3pPr marL="1484986" indent="0">
              <a:buNone/>
              <a:defRPr sz="3898"/>
            </a:lvl3pPr>
            <a:lvl4pPr marL="2227478" indent="0">
              <a:buNone/>
              <a:defRPr sz="3248"/>
            </a:lvl4pPr>
            <a:lvl5pPr marL="2969971" indent="0">
              <a:buNone/>
              <a:defRPr sz="3248"/>
            </a:lvl5pPr>
            <a:lvl6pPr marL="3712464" indent="0">
              <a:buNone/>
              <a:defRPr sz="3248"/>
            </a:lvl6pPr>
            <a:lvl7pPr marL="4454957" indent="0">
              <a:buNone/>
              <a:defRPr sz="3248"/>
            </a:lvl7pPr>
            <a:lvl8pPr marL="5197450" indent="0">
              <a:buNone/>
              <a:defRPr sz="3248"/>
            </a:lvl8pPr>
            <a:lvl9pPr marL="5939942" indent="0">
              <a:buNone/>
              <a:defRPr sz="324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2" y="3779996"/>
            <a:ext cx="6385789" cy="7002911"/>
          </a:xfrm>
        </p:spPr>
        <p:txBody>
          <a:bodyPr/>
          <a:lstStyle>
            <a:lvl1pPr marL="0" indent="0">
              <a:buNone/>
              <a:defRPr sz="2598"/>
            </a:lvl1pPr>
            <a:lvl2pPr marL="742493" indent="0">
              <a:buNone/>
              <a:defRPr sz="2274"/>
            </a:lvl2pPr>
            <a:lvl3pPr marL="1484986" indent="0">
              <a:buNone/>
              <a:defRPr sz="1949"/>
            </a:lvl3pPr>
            <a:lvl4pPr marL="2227478" indent="0">
              <a:buNone/>
              <a:defRPr sz="1624"/>
            </a:lvl4pPr>
            <a:lvl5pPr marL="2969971" indent="0">
              <a:buNone/>
              <a:defRPr sz="1624"/>
            </a:lvl5pPr>
            <a:lvl6pPr marL="3712464" indent="0">
              <a:buNone/>
              <a:defRPr sz="1624"/>
            </a:lvl6pPr>
            <a:lvl7pPr marL="4454957" indent="0">
              <a:buNone/>
              <a:defRPr sz="1624"/>
            </a:lvl7pPr>
            <a:lvl8pPr marL="5197450" indent="0">
              <a:buNone/>
              <a:defRPr sz="1624"/>
            </a:lvl8pPr>
            <a:lvl9pPr marL="5939942" indent="0">
              <a:buNone/>
              <a:defRPr sz="162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22/02/21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11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2" y="670834"/>
            <a:ext cx="17076896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2" y="3354163"/>
            <a:ext cx="17076896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2" y="11678323"/>
            <a:ext cx="4454843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018FE-C8D6-4A9C-A702-41F1E0C1C452}" type="datetimeFigureOut">
              <a:rPr lang="en-IN" smtClean="0"/>
              <a:t>22/02/21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18" y="11678323"/>
            <a:ext cx="6682264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Investment Case Study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5" y="11678323"/>
            <a:ext cx="4454843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1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BC40F-A72D-0546-9C42-BD70EB91D5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316" y="598835"/>
            <a:ext cx="2349521" cy="69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74E48-9350-A148-96CC-92D34F0BA87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35" b="100000" l="0" r="100000">
                        <a14:foregroundMark x1="19244" y1="37433" x2="19244" y2="37433"/>
                        <a14:foregroundMark x1="31959" y1="47059" x2="31959" y2="47059"/>
                        <a14:foregroundMark x1="19931" y1="64171" x2="19931" y2="64171"/>
                        <a14:foregroundMark x1="28179" y1="70053" x2="28179" y2="70053"/>
                        <a14:foregroundMark x1="42612" y1="71123" x2="42612" y2="71123"/>
                        <a14:foregroundMark x1="55326" y1="65775" x2="55326" y2="65775"/>
                        <a14:foregroundMark x1="61856" y1="66845" x2="61856" y2="66845"/>
                        <a14:foregroundMark x1="37113" y1="24599" x2="37113" y2="24599"/>
                        <a14:foregroundMark x1="34708" y1="11765" x2="34708" y2="11765"/>
                        <a14:foregroundMark x1="23711" y1="11765" x2="23711" y2="11765"/>
                        <a14:foregroundMark x1="23711" y1="22995" x2="23711" y2="22995"/>
                        <a14:foregroundMark x1="39863" y1="40107" x2="39863" y2="40107"/>
                        <a14:foregroundMark x1="26460" y1="47059" x2="26460" y2="4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326612"/>
            <a:ext cx="2059632" cy="149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5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484986" rtl="0" eaLnBrk="1" latinLnBrk="0" hangingPunct="1">
        <a:lnSpc>
          <a:spcPct val="90000"/>
        </a:lnSpc>
        <a:spcBef>
          <a:spcPct val="0"/>
        </a:spcBef>
        <a:buNone/>
        <a:defRPr sz="714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1246" indent="-371246" algn="l" defTabSz="1484986" rtl="0" eaLnBrk="1" latinLnBrk="0" hangingPunct="1">
        <a:lnSpc>
          <a:spcPct val="90000"/>
        </a:lnSpc>
        <a:spcBef>
          <a:spcPts val="1624"/>
        </a:spcBef>
        <a:buFont typeface="Arial" panose="020B0604020202020204" pitchFamily="34" charset="0"/>
        <a:buChar char="•"/>
        <a:defRPr sz="4547" kern="1200">
          <a:solidFill>
            <a:schemeClr val="tx1"/>
          </a:solidFill>
          <a:latin typeface="+mn-lt"/>
          <a:ea typeface="+mn-ea"/>
          <a:cs typeface="+mn-cs"/>
        </a:defRPr>
      </a:lvl1pPr>
      <a:lvl2pPr marL="1113739" indent="-371246" algn="l" defTabSz="1484986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2pPr>
      <a:lvl3pPr marL="1856232" indent="-371246" algn="l" defTabSz="1484986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3248" kern="1200">
          <a:solidFill>
            <a:schemeClr val="tx1"/>
          </a:solidFill>
          <a:latin typeface="+mn-lt"/>
          <a:ea typeface="+mn-ea"/>
          <a:cs typeface="+mn-cs"/>
        </a:defRPr>
      </a:lvl3pPr>
      <a:lvl4pPr marL="2598725" indent="-371246" algn="l" defTabSz="1484986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2923" kern="1200">
          <a:solidFill>
            <a:schemeClr val="tx1"/>
          </a:solidFill>
          <a:latin typeface="+mn-lt"/>
          <a:ea typeface="+mn-ea"/>
          <a:cs typeface="+mn-cs"/>
        </a:defRPr>
      </a:lvl4pPr>
      <a:lvl5pPr marL="3341218" indent="-371246" algn="l" defTabSz="1484986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2923" kern="1200">
          <a:solidFill>
            <a:schemeClr val="tx1"/>
          </a:solidFill>
          <a:latin typeface="+mn-lt"/>
          <a:ea typeface="+mn-ea"/>
          <a:cs typeface="+mn-cs"/>
        </a:defRPr>
      </a:lvl5pPr>
      <a:lvl6pPr marL="4083710" indent="-371246" algn="l" defTabSz="1484986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2923" kern="1200">
          <a:solidFill>
            <a:schemeClr val="tx1"/>
          </a:solidFill>
          <a:latin typeface="+mn-lt"/>
          <a:ea typeface="+mn-ea"/>
          <a:cs typeface="+mn-cs"/>
        </a:defRPr>
      </a:lvl6pPr>
      <a:lvl7pPr marL="4826203" indent="-371246" algn="l" defTabSz="1484986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2923" kern="1200">
          <a:solidFill>
            <a:schemeClr val="tx1"/>
          </a:solidFill>
          <a:latin typeface="+mn-lt"/>
          <a:ea typeface="+mn-ea"/>
          <a:cs typeface="+mn-cs"/>
        </a:defRPr>
      </a:lvl7pPr>
      <a:lvl8pPr marL="5568696" indent="-371246" algn="l" defTabSz="1484986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2923" kern="1200">
          <a:solidFill>
            <a:schemeClr val="tx1"/>
          </a:solidFill>
          <a:latin typeface="+mn-lt"/>
          <a:ea typeface="+mn-ea"/>
          <a:cs typeface="+mn-cs"/>
        </a:defRPr>
      </a:lvl8pPr>
      <a:lvl9pPr marL="6311189" indent="-371246" algn="l" defTabSz="1484986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29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4986" rtl="0" eaLnBrk="1" latinLnBrk="0" hangingPunct="1">
        <a:defRPr sz="2923" kern="1200">
          <a:solidFill>
            <a:schemeClr val="tx1"/>
          </a:solidFill>
          <a:latin typeface="+mn-lt"/>
          <a:ea typeface="+mn-ea"/>
          <a:cs typeface="+mn-cs"/>
        </a:defRPr>
      </a:lvl1pPr>
      <a:lvl2pPr marL="742493" algn="l" defTabSz="1484986" rtl="0" eaLnBrk="1" latinLnBrk="0" hangingPunct="1">
        <a:defRPr sz="2923" kern="1200">
          <a:solidFill>
            <a:schemeClr val="tx1"/>
          </a:solidFill>
          <a:latin typeface="+mn-lt"/>
          <a:ea typeface="+mn-ea"/>
          <a:cs typeface="+mn-cs"/>
        </a:defRPr>
      </a:lvl2pPr>
      <a:lvl3pPr marL="1484986" algn="l" defTabSz="1484986" rtl="0" eaLnBrk="1" latinLnBrk="0" hangingPunct="1">
        <a:defRPr sz="2923" kern="1200">
          <a:solidFill>
            <a:schemeClr val="tx1"/>
          </a:solidFill>
          <a:latin typeface="+mn-lt"/>
          <a:ea typeface="+mn-ea"/>
          <a:cs typeface="+mn-cs"/>
        </a:defRPr>
      </a:lvl3pPr>
      <a:lvl4pPr marL="2227478" algn="l" defTabSz="1484986" rtl="0" eaLnBrk="1" latinLnBrk="0" hangingPunct="1">
        <a:defRPr sz="2923" kern="1200">
          <a:solidFill>
            <a:schemeClr val="tx1"/>
          </a:solidFill>
          <a:latin typeface="+mn-lt"/>
          <a:ea typeface="+mn-ea"/>
          <a:cs typeface="+mn-cs"/>
        </a:defRPr>
      </a:lvl4pPr>
      <a:lvl5pPr marL="2969971" algn="l" defTabSz="1484986" rtl="0" eaLnBrk="1" latinLnBrk="0" hangingPunct="1">
        <a:defRPr sz="2923" kern="1200">
          <a:solidFill>
            <a:schemeClr val="tx1"/>
          </a:solidFill>
          <a:latin typeface="+mn-lt"/>
          <a:ea typeface="+mn-ea"/>
          <a:cs typeface="+mn-cs"/>
        </a:defRPr>
      </a:lvl5pPr>
      <a:lvl6pPr marL="3712464" algn="l" defTabSz="1484986" rtl="0" eaLnBrk="1" latinLnBrk="0" hangingPunct="1">
        <a:defRPr sz="2923" kern="1200">
          <a:solidFill>
            <a:schemeClr val="tx1"/>
          </a:solidFill>
          <a:latin typeface="+mn-lt"/>
          <a:ea typeface="+mn-ea"/>
          <a:cs typeface="+mn-cs"/>
        </a:defRPr>
      </a:lvl6pPr>
      <a:lvl7pPr marL="4454957" algn="l" defTabSz="1484986" rtl="0" eaLnBrk="1" latinLnBrk="0" hangingPunct="1">
        <a:defRPr sz="2923" kern="1200">
          <a:solidFill>
            <a:schemeClr val="tx1"/>
          </a:solidFill>
          <a:latin typeface="+mn-lt"/>
          <a:ea typeface="+mn-ea"/>
          <a:cs typeface="+mn-cs"/>
        </a:defRPr>
      </a:lvl7pPr>
      <a:lvl8pPr marL="5197450" algn="l" defTabSz="1484986" rtl="0" eaLnBrk="1" latinLnBrk="0" hangingPunct="1">
        <a:defRPr sz="2923" kern="1200">
          <a:solidFill>
            <a:schemeClr val="tx1"/>
          </a:solidFill>
          <a:latin typeface="+mn-lt"/>
          <a:ea typeface="+mn-ea"/>
          <a:cs typeface="+mn-cs"/>
        </a:defRPr>
      </a:lvl8pPr>
      <a:lvl9pPr marL="5939942" algn="l" defTabSz="1484986" rtl="0" eaLnBrk="1" latinLnBrk="0" hangingPunct="1">
        <a:defRPr sz="29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79C0369-A022-4605-B2F4-7773B74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794350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FFFD28B7-CC22-4615-B487-71F011040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6316" y="1673964"/>
            <a:ext cx="1116883" cy="1049257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712E4DE6-A2E5-4786-B1B9-795E13D1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517857"/>
            <a:ext cx="856193" cy="9648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176DEB1C-09CA-478A-AEEF-963E8989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299432" y="1182221"/>
            <a:ext cx="664802" cy="101443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28861D55-9A89-4552-8E10-2201E199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91904" y="1183902"/>
            <a:ext cx="17431658" cy="96486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0353" y="2054082"/>
            <a:ext cx="6811273" cy="5843176"/>
          </a:xfrm>
        </p:spPr>
        <p:txBody>
          <a:bodyPr>
            <a:normAutofit/>
          </a:bodyPr>
          <a:lstStyle/>
          <a:p>
            <a:pPr algn="l"/>
            <a:r>
              <a:rPr lang="en-IN" sz="6500" b="1">
                <a:solidFill>
                  <a:srgbClr val="FFFFFF"/>
                </a:solidFill>
                <a:latin typeface="+mn-lt"/>
              </a:rPr>
              <a:t>LENDING CLUB CASE STUDY</a:t>
            </a:r>
            <a:br>
              <a:rPr lang="en-IN" sz="6500" b="1">
                <a:solidFill>
                  <a:srgbClr val="FFFFFF"/>
                </a:solidFill>
                <a:latin typeface="+mn-lt"/>
              </a:rPr>
            </a:br>
            <a:br>
              <a:rPr lang="en-IN" sz="6500" b="1">
                <a:solidFill>
                  <a:srgbClr val="FFFFFF"/>
                </a:solidFill>
                <a:latin typeface="+mn-lt"/>
              </a:rPr>
            </a:br>
            <a:r>
              <a:rPr lang="en-IN" sz="6500" b="1">
                <a:solidFill>
                  <a:srgbClr val="FFFFFF"/>
                </a:solidFill>
                <a:latin typeface="+mn-lt"/>
              </a:rPr>
              <a:t>PROJECT ANALYSIS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0353" y="8020167"/>
            <a:ext cx="6826814" cy="1958098"/>
          </a:xfrm>
        </p:spPr>
        <p:txBody>
          <a:bodyPr>
            <a:normAutofit/>
          </a:bodyPr>
          <a:lstStyle/>
          <a:p>
            <a:pPr algn="l"/>
            <a:r>
              <a:rPr lang="en-IN" sz="3500">
                <a:solidFill>
                  <a:srgbClr val="FFFFFF"/>
                </a:solidFill>
              </a:rPr>
              <a:t>Project Team</a:t>
            </a:r>
          </a:p>
          <a:p>
            <a:pPr algn="l"/>
            <a:r>
              <a:rPr lang="en-IN" sz="3500">
                <a:solidFill>
                  <a:srgbClr val="FFFFFF"/>
                </a:solidFill>
              </a:rPr>
              <a:t>Group Facilitator: Arjun Khanna</a:t>
            </a:r>
          </a:p>
          <a:p>
            <a:pPr algn="l"/>
            <a:r>
              <a:rPr lang="en-IN" sz="3500">
                <a:solidFill>
                  <a:srgbClr val="FFFFFF"/>
                </a:solidFill>
              </a:rPr>
              <a:t>Group Member: Anupam Gogia</a:t>
            </a:r>
          </a:p>
          <a:p>
            <a:pPr algn="l"/>
            <a:endParaRPr lang="en-IN" sz="3500">
              <a:solidFill>
                <a:srgbClr val="FFFFFF"/>
              </a:solidFill>
            </a:endParaRPr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E5C9011-9C8A-4204-9D13-35F044303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358"/>
          <a:stretch/>
        </p:blipFill>
        <p:spPr>
          <a:xfrm>
            <a:off x="10335693" y="3593014"/>
            <a:ext cx="8387869" cy="53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920050" y="8410969"/>
            <a:ext cx="12243588" cy="34904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0" y="8712231"/>
            <a:ext cx="11090856" cy="15837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UNIVARIATE: CONTINOUS ANALYSIS – SAMPLE CHARTS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25B20B7-5D0A-B145-A6D2-4A39FAF17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r="57470"/>
          <a:stretch/>
        </p:blipFill>
        <p:spPr>
          <a:xfrm>
            <a:off x="499919" y="1830158"/>
            <a:ext cx="5288759" cy="648479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5E697E8-79F8-6443-BFE8-F8E9F9DA3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44" r="19640"/>
          <a:stretch/>
        </p:blipFill>
        <p:spPr>
          <a:xfrm>
            <a:off x="6812438" y="1625599"/>
            <a:ext cx="6167096" cy="265943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825E23F5-BE9B-6C41-A315-68F8C7719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5" r="28188" b="1"/>
          <a:stretch/>
        </p:blipFill>
        <p:spPr>
          <a:xfrm>
            <a:off x="6804677" y="4450042"/>
            <a:ext cx="6162532" cy="369989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99972AC-7388-7847-955F-163AD885F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72" r="44234"/>
          <a:stretch/>
        </p:blipFill>
        <p:spPr>
          <a:xfrm>
            <a:off x="13131612" y="1397000"/>
            <a:ext cx="6167768" cy="674771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0D1F34F-4F43-694F-8DB6-927C6EA75A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54" r="15280"/>
          <a:stretch/>
        </p:blipFill>
        <p:spPr>
          <a:xfrm>
            <a:off x="499919" y="8314953"/>
            <a:ext cx="6162532" cy="3693922"/>
          </a:xfrm>
          <a:prstGeom prst="rect">
            <a:avLst/>
          </a:prstGeom>
        </p:spPr>
      </p:pic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64976" y="10461585"/>
            <a:ext cx="8909685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5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8683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50366" y="5459994"/>
            <a:ext cx="0" cy="1679998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FFD4CB9-0F14-1146-8C83-8114767B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088" y="1214438"/>
            <a:ext cx="6030913" cy="2409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3937A-01D9-D943-8A11-C683B71D7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47" b="-422"/>
          <a:stretch/>
        </p:blipFill>
        <p:spPr>
          <a:xfrm>
            <a:off x="14671675" y="1214438"/>
            <a:ext cx="4083050" cy="24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2618A-EEF8-B549-83E6-09CF601A2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66" b="-3084"/>
          <a:stretch/>
        </p:blipFill>
        <p:spPr>
          <a:xfrm>
            <a:off x="8574088" y="3690938"/>
            <a:ext cx="10180638" cy="3709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DB9FD2-64AB-8A42-9D36-DD78FC129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57" b="-1882"/>
          <a:stretch/>
        </p:blipFill>
        <p:spPr>
          <a:xfrm>
            <a:off x="8574088" y="7466013"/>
            <a:ext cx="10180638" cy="391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842" y="1308629"/>
            <a:ext cx="5474360" cy="1010913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UNIVARIATE: SEGMENTED ANALYSIS – SAMPLE CHARTS</a:t>
            </a:r>
          </a:p>
        </p:txBody>
      </p:sp>
    </p:spTree>
    <p:extLst>
      <p:ext uri="{BB962C8B-B14F-4D97-AF65-F5344CB8AC3E}">
        <p14:creationId xmlns:p14="http://schemas.microsoft.com/office/powerpoint/2010/main" val="203627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794350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49D3D-55F6-4D74-9C92-656511AF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13" y="1177363"/>
            <a:ext cx="5551760" cy="10257742"/>
          </a:xfrm>
        </p:spPr>
        <p:txBody>
          <a:bodyPr anchor="ctr">
            <a:normAutofit/>
          </a:bodyPr>
          <a:lstStyle/>
          <a:p>
            <a:r>
              <a:rPr lang="en-US" sz="7200" b="1" dirty="0"/>
              <a:t>UNIVARIATE: SEGMENTED ANALYSIS - INFERENCE</a:t>
            </a:r>
            <a:endParaRPr lang="en-IN" sz="72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65886" y="6363895"/>
            <a:ext cx="9939990" cy="29699"/>
          </a:xfrm>
          <a:custGeom>
            <a:avLst/>
            <a:gdLst>
              <a:gd name="connsiteX0" fmla="*/ 0 w 9939990"/>
              <a:gd name="connsiteY0" fmla="*/ 0 h 29699"/>
              <a:gd name="connsiteX1" fmla="*/ 861466 w 9939990"/>
              <a:gd name="connsiteY1" fmla="*/ 0 h 29699"/>
              <a:gd name="connsiteX2" fmla="*/ 1325332 w 9939990"/>
              <a:gd name="connsiteY2" fmla="*/ 0 h 29699"/>
              <a:gd name="connsiteX3" fmla="*/ 2087398 w 9939990"/>
              <a:gd name="connsiteY3" fmla="*/ 0 h 29699"/>
              <a:gd name="connsiteX4" fmla="*/ 2551264 w 9939990"/>
              <a:gd name="connsiteY4" fmla="*/ 0 h 29699"/>
              <a:gd name="connsiteX5" fmla="*/ 3213930 w 9939990"/>
              <a:gd name="connsiteY5" fmla="*/ 0 h 29699"/>
              <a:gd name="connsiteX6" fmla="*/ 3975996 w 9939990"/>
              <a:gd name="connsiteY6" fmla="*/ 0 h 29699"/>
              <a:gd name="connsiteX7" fmla="*/ 4340462 w 9939990"/>
              <a:gd name="connsiteY7" fmla="*/ 0 h 29699"/>
              <a:gd name="connsiteX8" fmla="*/ 4704929 w 9939990"/>
              <a:gd name="connsiteY8" fmla="*/ 0 h 29699"/>
              <a:gd name="connsiteX9" fmla="*/ 5566394 w 9939990"/>
              <a:gd name="connsiteY9" fmla="*/ 0 h 29699"/>
              <a:gd name="connsiteX10" fmla="*/ 6229060 w 9939990"/>
              <a:gd name="connsiteY10" fmla="*/ 0 h 29699"/>
              <a:gd name="connsiteX11" fmla="*/ 6593527 w 9939990"/>
              <a:gd name="connsiteY11" fmla="*/ 0 h 29699"/>
              <a:gd name="connsiteX12" fmla="*/ 7256193 w 9939990"/>
              <a:gd name="connsiteY12" fmla="*/ 0 h 29699"/>
              <a:gd name="connsiteX13" fmla="*/ 8117659 w 9939990"/>
              <a:gd name="connsiteY13" fmla="*/ 0 h 29699"/>
              <a:gd name="connsiteX14" fmla="*/ 8680925 w 9939990"/>
              <a:gd name="connsiteY14" fmla="*/ 0 h 29699"/>
              <a:gd name="connsiteX15" fmla="*/ 9244191 w 9939990"/>
              <a:gd name="connsiteY15" fmla="*/ 0 h 29699"/>
              <a:gd name="connsiteX16" fmla="*/ 9939990 w 9939990"/>
              <a:gd name="connsiteY16" fmla="*/ 0 h 29699"/>
              <a:gd name="connsiteX17" fmla="*/ 9939990 w 9939990"/>
              <a:gd name="connsiteY17" fmla="*/ 29699 h 29699"/>
              <a:gd name="connsiteX18" fmla="*/ 9277324 w 9939990"/>
              <a:gd name="connsiteY18" fmla="*/ 29699 h 29699"/>
              <a:gd name="connsiteX19" fmla="*/ 8515258 w 9939990"/>
              <a:gd name="connsiteY19" fmla="*/ 29699 h 29699"/>
              <a:gd name="connsiteX20" fmla="*/ 7753192 w 9939990"/>
              <a:gd name="connsiteY20" fmla="*/ 29699 h 29699"/>
              <a:gd name="connsiteX21" fmla="*/ 7289326 w 9939990"/>
              <a:gd name="connsiteY21" fmla="*/ 29699 h 29699"/>
              <a:gd name="connsiteX22" fmla="*/ 6427860 w 9939990"/>
              <a:gd name="connsiteY22" fmla="*/ 29699 h 29699"/>
              <a:gd name="connsiteX23" fmla="*/ 5765194 w 9939990"/>
              <a:gd name="connsiteY23" fmla="*/ 29699 h 29699"/>
              <a:gd name="connsiteX24" fmla="*/ 5400728 w 9939990"/>
              <a:gd name="connsiteY24" fmla="*/ 29699 h 29699"/>
              <a:gd name="connsiteX25" fmla="*/ 4738062 w 9939990"/>
              <a:gd name="connsiteY25" fmla="*/ 29699 h 29699"/>
              <a:gd name="connsiteX26" fmla="*/ 4174796 w 9939990"/>
              <a:gd name="connsiteY26" fmla="*/ 29699 h 29699"/>
              <a:gd name="connsiteX27" fmla="*/ 3611530 w 9939990"/>
              <a:gd name="connsiteY27" fmla="*/ 29699 h 29699"/>
              <a:gd name="connsiteX28" fmla="*/ 3048264 w 9939990"/>
              <a:gd name="connsiteY28" fmla="*/ 29699 h 29699"/>
              <a:gd name="connsiteX29" fmla="*/ 2484998 w 9939990"/>
              <a:gd name="connsiteY29" fmla="*/ 29699 h 29699"/>
              <a:gd name="connsiteX30" fmla="*/ 1722932 w 9939990"/>
              <a:gd name="connsiteY30" fmla="*/ 29699 h 29699"/>
              <a:gd name="connsiteX31" fmla="*/ 1060266 w 9939990"/>
              <a:gd name="connsiteY31" fmla="*/ 29699 h 29699"/>
              <a:gd name="connsiteX32" fmla="*/ 695799 w 9939990"/>
              <a:gd name="connsiteY32" fmla="*/ 29699 h 29699"/>
              <a:gd name="connsiteX33" fmla="*/ 0 w 9939990"/>
              <a:gd name="connsiteY33" fmla="*/ 29699 h 29699"/>
              <a:gd name="connsiteX34" fmla="*/ 0 w 9939990"/>
              <a:gd name="connsiteY34" fmla="*/ 0 h 29699"/>
              <a:gd name="connsiteX0" fmla="*/ 0 w 9939990"/>
              <a:gd name="connsiteY0" fmla="*/ 0 h 29699"/>
              <a:gd name="connsiteX1" fmla="*/ 563266 w 9939990"/>
              <a:gd name="connsiteY1" fmla="*/ 0 h 29699"/>
              <a:gd name="connsiteX2" fmla="*/ 927732 w 9939990"/>
              <a:gd name="connsiteY2" fmla="*/ 0 h 29699"/>
              <a:gd name="connsiteX3" fmla="*/ 1789198 w 9939990"/>
              <a:gd name="connsiteY3" fmla="*/ 0 h 29699"/>
              <a:gd name="connsiteX4" fmla="*/ 2352464 w 9939990"/>
              <a:gd name="connsiteY4" fmla="*/ 0 h 29699"/>
              <a:gd name="connsiteX5" fmla="*/ 2915730 w 9939990"/>
              <a:gd name="connsiteY5" fmla="*/ 0 h 29699"/>
              <a:gd name="connsiteX6" fmla="*/ 3777196 w 9939990"/>
              <a:gd name="connsiteY6" fmla="*/ 0 h 29699"/>
              <a:gd name="connsiteX7" fmla="*/ 4241062 w 9939990"/>
              <a:gd name="connsiteY7" fmla="*/ 0 h 29699"/>
              <a:gd name="connsiteX8" fmla="*/ 5102528 w 9939990"/>
              <a:gd name="connsiteY8" fmla="*/ 0 h 29699"/>
              <a:gd name="connsiteX9" fmla="*/ 5963994 w 9939990"/>
              <a:gd name="connsiteY9" fmla="*/ 0 h 29699"/>
              <a:gd name="connsiteX10" fmla="*/ 6626660 w 9939990"/>
              <a:gd name="connsiteY10" fmla="*/ 0 h 29699"/>
              <a:gd name="connsiteX11" fmla="*/ 7488126 w 9939990"/>
              <a:gd name="connsiteY11" fmla="*/ 0 h 29699"/>
              <a:gd name="connsiteX12" fmla="*/ 8051392 w 9939990"/>
              <a:gd name="connsiteY12" fmla="*/ 0 h 29699"/>
              <a:gd name="connsiteX13" fmla="*/ 8614658 w 9939990"/>
              <a:gd name="connsiteY13" fmla="*/ 0 h 29699"/>
              <a:gd name="connsiteX14" fmla="*/ 9376724 w 9939990"/>
              <a:gd name="connsiteY14" fmla="*/ 0 h 29699"/>
              <a:gd name="connsiteX15" fmla="*/ 9939990 w 9939990"/>
              <a:gd name="connsiteY15" fmla="*/ 0 h 29699"/>
              <a:gd name="connsiteX16" fmla="*/ 9939990 w 9939990"/>
              <a:gd name="connsiteY16" fmla="*/ 29699 h 29699"/>
              <a:gd name="connsiteX17" fmla="*/ 9177924 w 9939990"/>
              <a:gd name="connsiteY17" fmla="*/ 29699 h 29699"/>
              <a:gd name="connsiteX18" fmla="*/ 8515258 w 9939990"/>
              <a:gd name="connsiteY18" fmla="*/ 29699 h 29699"/>
              <a:gd name="connsiteX19" fmla="*/ 8150792 w 9939990"/>
              <a:gd name="connsiteY19" fmla="*/ 29699 h 29699"/>
              <a:gd name="connsiteX20" fmla="*/ 7686926 w 9939990"/>
              <a:gd name="connsiteY20" fmla="*/ 29699 h 29699"/>
              <a:gd name="connsiteX21" fmla="*/ 6825460 w 9939990"/>
              <a:gd name="connsiteY21" fmla="*/ 29699 h 29699"/>
              <a:gd name="connsiteX22" fmla="*/ 6162794 w 9939990"/>
              <a:gd name="connsiteY22" fmla="*/ 29699 h 29699"/>
              <a:gd name="connsiteX23" fmla="*/ 5698928 w 9939990"/>
              <a:gd name="connsiteY23" fmla="*/ 29699 h 29699"/>
              <a:gd name="connsiteX24" fmla="*/ 5036262 w 9939990"/>
              <a:gd name="connsiteY24" fmla="*/ 29699 h 29699"/>
              <a:gd name="connsiteX25" fmla="*/ 4671795 w 9939990"/>
              <a:gd name="connsiteY25" fmla="*/ 29699 h 29699"/>
              <a:gd name="connsiteX26" fmla="*/ 4307329 w 9939990"/>
              <a:gd name="connsiteY26" fmla="*/ 29699 h 29699"/>
              <a:gd name="connsiteX27" fmla="*/ 3644663 w 9939990"/>
              <a:gd name="connsiteY27" fmla="*/ 29699 h 29699"/>
              <a:gd name="connsiteX28" fmla="*/ 3180797 w 9939990"/>
              <a:gd name="connsiteY28" fmla="*/ 29699 h 29699"/>
              <a:gd name="connsiteX29" fmla="*/ 2418731 w 9939990"/>
              <a:gd name="connsiteY29" fmla="*/ 29699 h 29699"/>
              <a:gd name="connsiteX30" fmla="*/ 1954865 w 9939990"/>
              <a:gd name="connsiteY30" fmla="*/ 29699 h 29699"/>
              <a:gd name="connsiteX31" fmla="*/ 1192799 w 9939990"/>
              <a:gd name="connsiteY31" fmla="*/ 29699 h 29699"/>
              <a:gd name="connsiteX32" fmla="*/ 828333 w 9939990"/>
              <a:gd name="connsiteY32" fmla="*/ 29699 h 29699"/>
              <a:gd name="connsiteX33" fmla="*/ 0 w 9939990"/>
              <a:gd name="connsiteY33" fmla="*/ 29699 h 29699"/>
              <a:gd name="connsiteX34" fmla="*/ 0 w 9939990"/>
              <a:gd name="connsiteY34" fmla="*/ 0 h 2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39990" h="29699" fill="none" extrusionOk="0">
                <a:moveTo>
                  <a:pt x="0" y="0"/>
                </a:moveTo>
                <a:cubicBezTo>
                  <a:pt x="246789" y="-36150"/>
                  <a:pt x="423818" y="-22074"/>
                  <a:pt x="861466" y="0"/>
                </a:cubicBezTo>
                <a:cubicBezTo>
                  <a:pt x="1268172" y="-28594"/>
                  <a:pt x="1201045" y="15616"/>
                  <a:pt x="1325332" y="0"/>
                </a:cubicBezTo>
                <a:cubicBezTo>
                  <a:pt x="1436414" y="-23487"/>
                  <a:pt x="1930728" y="20247"/>
                  <a:pt x="2087398" y="0"/>
                </a:cubicBezTo>
                <a:cubicBezTo>
                  <a:pt x="2258422" y="-15574"/>
                  <a:pt x="2417670" y="-13813"/>
                  <a:pt x="2551264" y="0"/>
                </a:cubicBezTo>
                <a:cubicBezTo>
                  <a:pt x="2642297" y="35660"/>
                  <a:pt x="2933782" y="-3807"/>
                  <a:pt x="3213930" y="0"/>
                </a:cubicBezTo>
                <a:cubicBezTo>
                  <a:pt x="3495006" y="-29360"/>
                  <a:pt x="3719855" y="-48113"/>
                  <a:pt x="3975996" y="0"/>
                </a:cubicBezTo>
                <a:cubicBezTo>
                  <a:pt x="4234749" y="28314"/>
                  <a:pt x="4200239" y="-5597"/>
                  <a:pt x="4340462" y="0"/>
                </a:cubicBezTo>
                <a:cubicBezTo>
                  <a:pt x="4495559" y="-8500"/>
                  <a:pt x="4614937" y="15787"/>
                  <a:pt x="4704929" y="0"/>
                </a:cubicBezTo>
                <a:cubicBezTo>
                  <a:pt x="4813450" y="-29580"/>
                  <a:pt x="5230269" y="-117756"/>
                  <a:pt x="5566394" y="0"/>
                </a:cubicBezTo>
                <a:cubicBezTo>
                  <a:pt x="5923496" y="40457"/>
                  <a:pt x="5931345" y="-5436"/>
                  <a:pt x="6229060" y="0"/>
                </a:cubicBezTo>
                <a:cubicBezTo>
                  <a:pt x="6531877" y="8432"/>
                  <a:pt x="6461164" y="20035"/>
                  <a:pt x="6593527" y="0"/>
                </a:cubicBezTo>
                <a:cubicBezTo>
                  <a:pt x="6705387" y="-13354"/>
                  <a:pt x="7065345" y="-69195"/>
                  <a:pt x="7256193" y="0"/>
                </a:cubicBezTo>
                <a:cubicBezTo>
                  <a:pt x="7401786" y="44501"/>
                  <a:pt x="7808144" y="23055"/>
                  <a:pt x="8117659" y="0"/>
                </a:cubicBezTo>
                <a:cubicBezTo>
                  <a:pt x="8418343" y="29134"/>
                  <a:pt x="8437427" y="352"/>
                  <a:pt x="8680925" y="0"/>
                </a:cubicBezTo>
                <a:cubicBezTo>
                  <a:pt x="8926776" y="-162"/>
                  <a:pt x="9064429" y="-22768"/>
                  <a:pt x="9244191" y="0"/>
                </a:cubicBezTo>
                <a:cubicBezTo>
                  <a:pt x="9392904" y="-7999"/>
                  <a:pt x="9633324" y="-19219"/>
                  <a:pt x="9939990" y="0"/>
                </a:cubicBezTo>
                <a:cubicBezTo>
                  <a:pt x="9939010" y="8861"/>
                  <a:pt x="9938348" y="16245"/>
                  <a:pt x="9939990" y="29699"/>
                </a:cubicBezTo>
                <a:cubicBezTo>
                  <a:pt x="9667747" y="728"/>
                  <a:pt x="9560080" y="29468"/>
                  <a:pt x="9277324" y="29699"/>
                </a:cubicBezTo>
                <a:cubicBezTo>
                  <a:pt x="8977387" y="31635"/>
                  <a:pt x="8885442" y="29834"/>
                  <a:pt x="8515258" y="29699"/>
                </a:cubicBezTo>
                <a:cubicBezTo>
                  <a:pt x="8152369" y="1131"/>
                  <a:pt x="8063502" y="13598"/>
                  <a:pt x="7753192" y="29699"/>
                </a:cubicBezTo>
                <a:cubicBezTo>
                  <a:pt x="7455293" y="35082"/>
                  <a:pt x="7429492" y="16985"/>
                  <a:pt x="7289326" y="29699"/>
                </a:cubicBezTo>
                <a:cubicBezTo>
                  <a:pt x="7160462" y="72346"/>
                  <a:pt x="6694953" y="1293"/>
                  <a:pt x="6427860" y="29699"/>
                </a:cubicBezTo>
                <a:cubicBezTo>
                  <a:pt x="6178977" y="52595"/>
                  <a:pt x="6069719" y="28501"/>
                  <a:pt x="5765194" y="29699"/>
                </a:cubicBezTo>
                <a:cubicBezTo>
                  <a:pt x="5450198" y="9517"/>
                  <a:pt x="5554123" y="27986"/>
                  <a:pt x="5400728" y="29699"/>
                </a:cubicBezTo>
                <a:cubicBezTo>
                  <a:pt x="5241510" y="86382"/>
                  <a:pt x="4985925" y="8734"/>
                  <a:pt x="4738062" y="29699"/>
                </a:cubicBezTo>
                <a:cubicBezTo>
                  <a:pt x="4543816" y="18873"/>
                  <a:pt x="4315000" y="43269"/>
                  <a:pt x="4174796" y="29699"/>
                </a:cubicBezTo>
                <a:cubicBezTo>
                  <a:pt x="4040413" y="14074"/>
                  <a:pt x="3892839" y="39324"/>
                  <a:pt x="3611530" y="29699"/>
                </a:cubicBezTo>
                <a:cubicBezTo>
                  <a:pt x="3355441" y="13659"/>
                  <a:pt x="3296282" y="29894"/>
                  <a:pt x="3048264" y="29699"/>
                </a:cubicBezTo>
                <a:cubicBezTo>
                  <a:pt x="2776212" y="30275"/>
                  <a:pt x="2704406" y="14402"/>
                  <a:pt x="2484998" y="29699"/>
                </a:cubicBezTo>
                <a:cubicBezTo>
                  <a:pt x="2289208" y="19935"/>
                  <a:pt x="2010111" y="38358"/>
                  <a:pt x="1722932" y="29699"/>
                </a:cubicBezTo>
                <a:cubicBezTo>
                  <a:pt x="1471070" y="18317"/>
                  <a:pt x="1233592" y="31724"/>
                  <a:pt x="1060266" y="29699"/>
                </a:cubicBezTo>
                <a:cubicBezTo>
                  <a:pt x="900500" y="24135"/>
                  <a:pt x="876764" y="16143"/>
                  <a:pt x="695799" y="29699"/>
                </a:cubicBezTo>
                <a:cubicBezTo>
                  <a:pt x="520083" y="41808"/>
                  <a:pt x="189723" y="13560"/>
                  <a:pt x="0" y="29699"/>
                </a:cubicBezTo>
                <a:cubicBezTo>
                  <a:pt x="526" y="15476"/>
                  <a:pt x="-1057" y="9142"/>
                  <a:pt x="0" y="0"/>
                </a:cubicBezTo>
                <a:close/>
              </a:path>
              <a:path w="9939990" h="29699" stroke="0" extrusionOk="0">
                <a:moveTo>
                  <a:pt x="0" y="0"/>
                </a:moveTo>
                <a:cubicBezTo>
                  <a:pt x="273339" y="-19849"/>
                  <a:pt x="298871" y="8755"/>
                  <a:pt x="563266" y="0"/>
                </a:cubicBezTo>
                <a:cubicBezTo>
                  <a:pt x="817227" y="-8722"/>
                  <a:pt x="765985" y="610"/>
                  <a:pt x="927732" y="0"/>
                </a:cubicBezTo>
                <a:cubicBezTo>
                  <a:pt x="1076102" y="-24808"/>
                  <a:pt x="1569961" y="-13426"/>
                  <a:pt x="1789198" y="0"/>
                </a:cubicBezTo>
                <a:cubicBezTo>
                  <a:pt x="1995352" y="36651"/>
                  <a:pt x="2113167" y="13011"/>
                  <a:pt x="2352464" y="0"/>
                </a:cubicBezTo>
                <a:cubicBezTo>
                  <a:pt x="2617112" y="-13694"/>
                  <a:pt x="2696833" y="25639"/>
                  <a:pt x="2915730" y="0"/>
                </a:cubicBezTo>
                <a:cubicBezTo>
                  <a:pt x="3127385" y="15171"/>
                  <a:pt x="3596059" y="-28445"/>
                  <a:pt x="3777196" y="0"/>
                </a:cubicBezTo>
                <a:cubicBezTo>
                  <a:pt x="3986877" y="4222"/>
                  <a:pt x="4033793" y="5891"/>
                  <a:pt x="4241062" y="0"/>
                </a:cubicBezTo>
                <a:cubicBezTo>
                  <a:pt x="4444006" y="13810"/>
                  <a:pt x="4760508" y="47599"/>
                  <a:pt x="5102528" y="0"/>
                </a:cubicBezTo>
                <a:cubicBezTo>
                  <a:pt x="5481074" y="-33455"/>
                  <a:pt x="5630115" y="-54902"/>
                  <a:pt x="5963994" y="0"/>
                </a:cubicBezTo>
                <a:cubicBezTo>
                  <a:pt x="6336725" y="33409"/>
                  <a:pt x="6462385" y="27145"/>
                  <a:pt x="6626660" y="0"/>
                </a:cubicBezTo>
                <a:cubicBezTo>
                  <a:pt x="6749086" y="22786"/>
                  <a:pt x="7313835" y="13574"/>
                  <a:pt x="7488126" y="0"/>
                </a:cubicBezTo>
                <a:cubicBezTo>
                  <a:pt x="7693363" y="-18566"/>
                  <a:pt x="7851499" y="-24533"/>
                  <a:pt x="8051392" y="0"/>
                </a:cubicBezTo>
                <a:cubicBezTo>
                  <a:pt x="8231796" y="26579"/>
                  <a:pt x="8395981" y="23146"/>
                  <a:pt x="8614658" y="0"/>
                </a:cubicBezTo>
                <a:cubicBezTo>
                  <a:pt x="8821166" y="-5989"/>
                  <a:pt x="9068939" y="37408"/>
                  <a:pt x="9376724" y="0"/>
                </a:cubicBezTo>
                <a:cubicBezTo>
                  <a:pt x="9682142" y="5596"/>
                  <a:pt x="9818982" y="23177"/>
                  <a:pt x="9939990" y="0"/>
                </a:cubicBezTo>
                <a:cubicBezTo>
                  <a:pt x="9938626" y="10247"/>
                  <a:pt x="9938483" y="15482"/>
                  <a:pt x="9939990" y="29699"/>
                </a:cubicBezTo>
                <a:cubicBezTo>
                  <a:pt x="9753840" y="4074"/>
                  <a:pt x="9374459" y="23946"/>
                  <a:pt x="9177924" y="29699"/>
                </a:cubicBezTo>
                <a:cubicBezTo>
                  <a:pt x="8940850" y="21850"/>
                  <a:pt x="8793676" y="37335"/>
                  <a:pt x="8515258" y="29699"/>
                </a:cubicBezTo>
                <a:cubicBezTo>
                  <a:pt x="8249516" y="32444"/>
                  <a:pt x="8297149" y="46272"/>
                  <a:pt x="8150792" y="29699"/>
                </a:cubicBezTo>
                <a:cubicBezTo>
                  <a:pt x="8020672" y="43634"/>
                  <a:pt x="7868182" y="-17718"/>
                  <a:pt x="7686926" y="29699"/>
                </a:cubicBezTo>
                <a:cubicBezTo>
                  <a:pt x="7506073" y="60401"/>
                  <a:pt x="7290506" y="34283"/>
                  <a:pt x="6825460" y="29699"/>
                </a:cubicBezTo>
                <a:cubicBezTo>
                  <a:pt x="6405091" y="35619"/>
                  <a:pt x="6297384" y="46765"/>
                  <a:pt x="6162794" y="29699"/>
                </a:cubicBezTo>
                <a:cubicBezTo>
                  <a:pt x="6039777" y="33374"/>
                  <a:pt x="5853755" y="23565"/>
                  <a:pt x="5698928" y="29699"/>
                </a:cubicBezTo>
                <a:cubicBezTo>
                  <a:pt x="5588492" y="61933"/>
                  <a:pt x="5361564" y="-5289"/>
                  <a:pt x="5036262" y="29699"/>
                </a:cubicBezTo>
                <a:cubicBezTo>
                  <a:pt x="4733892" y="58214"/>
                  <a:pt x="4842936" y="5102"/>
                  <a:pt x="4671795" y="29699"/>
                </a:cubicBezTo>
                <a:cubicBezTo>
                  <a:pt x="4516659" y="30678"/>
                  <a:pt x="4430836" y="25046"/>
                  <a:pt x="4307329" y="29699"/>
                </a:cubicBezTo>
                <a:cubicBezTo>
                  <a:pt x="4199029" y="35909"/>
                  <a:pt x="3962811" y="3210"/>
                  <a:pt x="3644663" y="29699"/>
                </a:cubicBezTo>
                <a:cubicBezTo>
                  <a:pt x="3338926" y="32410"/>
                  <a:pt x="3394926" y="14867"/>
                  <a:pt x="3180797" y="29699"/>
                </a:cubicBezTo>
                <a:cubicBezTo>
                  <a:pt x="2969133" y="42068"/>
                  <a:pt x="2600958" y="30985"/>
                  <a:pt x="2418731" y="29699"/>
                </a:cubicBezTo>
                <a:cubicBezTo>
                  <a:pt x="2229822" y="14892"/>
                  <a:pt x="2048129" y="3035"/>
                  <a:pt x="1954865" y="29699"/>
                </a:cubicBezTo>
                <a:cubicBezTo>
                  <a:pt x="1838914" y="27623"/>
                  <a:pt x="1502027" y="51561"/>
                  <a:pt x="1192799" y="29699"/>
                </a:cubicBezTo>
                <a:cubicBezTo>
                  <a:pt x="895342" y="31479"/>
                  <a:pt x="950026" y="35796"/>
                  <a:pt x="828333" y="29699"/>
                </a:cubicBezTo>
                <a:cubicBezTo>
                  <a:pt x="677081" y="31993"/>
                  <a:pt x="366419" y="-67157"/>
                  <a:pt x="0" y="29699"/>
                </a:cubicBezTo>
                <a:cubicBezTo>
                  <a:pt x="-212" y="16915"/>
                  <a:pt x="453" y="14011"/>
                  <a:pt x="0" y="0"/>
                </a:cubicBezTo>
                <a:close/>
              </a:path>
              <a:path w="9939990" h="29699" fill="none" stroke="0" extrusionOk="0">
                <a:moveTo>
                  <a:pt x="0" y="0"/>
                </a:moveTo>
                <a:cubicBezTo>
                  <a:pt x="206369" y="-9316"/>
                  <a:pt x="408345" y="46197"/>
                  <a:pt x="861466" y="0"/>
                </a:cubicBezTo>
                <a:cubicBezTo>
                  <a:pt x="1289438" y="-25497"/>
                  <a:pt x="1184324" y="8295"/>
                  <a:pt x="1325332" y="0"/>
                </a:cubicBezTo>
                <a:cubicBezTo>
                  <a:pt x="1437867" y="4207"/>
                  <a:pt x="1919338" y="58253"/>
                  <a:pt x="2087398" y="0"/>
                </a:cubicBezTo>
                <a:cubicBezTo>
                  <a:pt x="2228707" y="-37795"/>
                  <a:pt x="2415970" y="-11047"/>
                  <a:pt x="2551264" y="0"/>
                </a:cubicBezTo>
                <a:cubicBezTo>
                  <a:pt x="2737580" y="20684"/>
                  <a:pt x="2951621" y="-21035"/>
                  <a:pt x="3213930" y="0"/>
                </a:cubicBezTo>
                <a:cubicBezTo>
                  <a:pt x="3447726" y="-21592"/>
                  <a:pt x="3686365" y="-2865"/>
                  <a:pt x="3975996" y="0"/>
                </a:cubicBezTo>
                <a:cubicBezTo>
                  <a:pt x="4238331" y="22133"/>
                  <a:pt x="4190339" y="8680"/>
                  <a:pt x="4340462" y="0"/>
                </a:cubicBezTo>
                <a:cubicBezTo>
                  <a:pt x="4494968" y="7018"/>
                  <a:pt x="4620149" y="21897"/>
                  <a:pt x="4704929" y="0"/>
                </a:cubicBezTo>
                <a:cubicBezTo>
                  <a:pt x="4790432" y="-20168"/>
                  <a:pt x="5223305" y="-21886"/>
                  <a:pt x="5566394" y="0"/>
                </a:cubicBezTo>
                <a:cubicBezTo>
                  <a:pt x="5928820" y="40447"/>
                  <a:pt x="5936116" y="5214"/>
                  <a:pt x="6229060" y="0"/>
                </a:cubicBezTo>
                <a:cubicBezTo>
                  <a:pt x="6523340" y="2101"/>
                  <a:pt x="6471761" y="22204"/>
                  <a:pt x="6593527" y="0"/>
                </a:cubicBezTo>
                <a:cubicBezTo>
                  <a:pt x="6722479" y="-21332"/>
                  <a:pt x="7067690" y="-35170"/>
                  <a:pt x="7256193" y="0"/>
                </a:cubicBezTo>
                <a:cubicBezTo>
                  <a:pt x="7423009" y="31830"/>
                  <a:pt x="7794396" y="-45662"/>
                  <a:pt x="8117659" y="0"/>
                </a:cubicBezTo>
                <a:cubicBezTo>
                  <a:pt x="8422435" y="33522"/>
                  <a:pt x="8427242" y="-6253"/>
                  <a:pt x="8680925" y="0"/>
                </a:cubicBezTo>
                <a:cubicBezTo>
                  <a:pt x="8932309" y="-8038"/>
                  <a:pt x="9044509" y="-10646"/>
                  <a:pt x="9244191" y="0"/>
                </a:cubicBezTo>
                <a:cubicBezTo>
                  <a:pt x="9399362" y="62192"/>
                  <a:pt x="9658251" y="6256"/>
                  <a:pt x="9939990" y="0"/>
                </a:cubicBezTo>
                <a:cubicBezTo>
                  <a:pt x="9939392" y="8656"/>
                  <a:pt x="9939629" y="14534"/>
                  <a:pt x="9939990" y="29699"/>
                </a:cubicBezTo>
                <a:cubicBezTo>
                  <a:pt x="9673524" y="10976"/>
                  <a:pt x="9536047" y="25649"/>
                  <a:pt x="9277324" y="29699"/>
                </a:cubicBezTo>
                <a:cubicBezTo>
                  <a:pt x="8998814" y="39729"/>
                  <a:pt x="8880794" y="46032"/>
                  <a:pt x="8515258" y="29699"/>
                </a:cubicBezTo>
                <a:cubicBezTo>
                  <a:pt x="8147385" y="-98"/>
                  <a:pt x="8049910" y="19602"/>
                  <a:pt x="7753192" y="29699"/>
                </a:cubicBezTo>
                <a:cubicBezTo>
                  <a:pt x="7454464" y="44030"/>
                  <a:pt x="7422876" y="25621"/>
                  <a:pt x="7289326" y="29699"/>
                </a:cubicBezTo>
                <a:cubicBezTo>
                  <a:pt x="7134104" y="78699"/>
                  <a:pt x="6654403" y="-37473"/>
                  <a:pt x="6427860" y="29699"/>
                </a:cubicBezTo>
                <a:cubicBezTo>
                  <a:pt x="6170946" y="52991"/>
                  <a:pt x="6070920" y="38358"/>
                  <a:pt x="5765194" y="29699"/>
                </a:cubicBezTo>
                <a:cubicBezTo>
                  <a:pt x="5475178" y="18841"/>
                  <a:pt x="5524113" y="18526"/>
                  <a:pt x="5400728" y="29699"/>
                </a:cubicBezTo>
                <a:cubicBezTo>
                  <a:pt x="5252567" y="63475"/>
                  <a:pt x="4935212" y="14564"/>
                  <a:pt x="4738062" y="29699"/>
                </a:cubicBezTo>
                <a:cubicBezTo>
                  <a:pt x="4550716" y="24120"/>
                  <a:pt x="4314721" y="36084"/>
                  <a:pt x="4174796" y="29699"/>
                </a:cubicBezTo>
                <a:cubicBezTo>
                  <a:pt x="3999480" y="2873"/>
                  <a:pt x="3901102" y="17342"/>
                  <a:pt x="3611530" y="29699"/>
                </a:cubicBezTo>
                <a:cubicBezTo>
                  <a:pt x="3349977" y="13841"/>
                  <a:pt x="3296841" y="23454"/>
                  <a:pt x="3048264" y="29699"/>
                </a:cubicBezTo>
                <a:cubicBezTo>
                  <a:pt x="2811190" y="37586"/>
                  <a:pt x="2673724" y="40373"/>
                  <a:pt x="2484998" y="29699"/>
                </a:cubicBezTo>
                <a:cubicBezTo>
                  <a:pt x="2346930" y="59802"/>
                  <a:pt x="1974400" y="29313"/>
                  <a:pt x="1722932" y="29699"/>
                </a:cubicBezTo>
                <a:cubicBezTo>
                  <a:pt x="1501939" y="2743"/>
                  <a:pt x="1249532" y="59168"/>
                  <a:pt x="1060266" y="29699"/>
                </a:cubicBezTo>
                <a:cubicBezTo>
                  <a:pt x="898279" y="28417"/>
                  <a:pt x="876819" y="22824"/>
                  <a:pt x="695799" y="29699"/>
                </a:cubicBezTo>
                <a:cubicBezTo>
                  <a:pt x="522323" y="46107"/>
                  <a:pt x="159552" y="14837"/>
                  <a:pt x="0" y="29699"/>
                </a:cubicBezTo>
                <a:cubicBezTo>
                  <a:pt x="231" y="15601"/>
                  <a:pt x="-922" y="1031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39990"/>
                      <a:gd name="connsiteY0" fmla="*/ 0 h 29699"/>
                      <a:gd name="connsiteX1" fmla="*/ 861466 w 9939990"/>
                      <a:gd name="connsiteY1" fmla="*/ 0 h 29699"/>
                      <a:gd name="connsiteX2" fmla="*/ 1325332 w 9939990"/>
                      <a:gd name="connsiteY2" fmla="*/ 0 h 29699"/>
                      <a:gd name="connsiteX3" fmla="*/ 2087398 w 9939990"/>
                      <a:gd name="connsiteY3" fmla="*/ 0 h 29699"/>
                      <a:gd name="connsiteX4" fmla="*/ 2551264 w 9939990"/>
                      <a:gd name="connsiteY4" fmla="*/ 0 h 29699"/>
                      <a:gd name="connsiteX5" fmla="*/ 3213930 w 9939990"/>
                      <a:gd name="connsiteY5" fmla="*/ 0 h 29699"/>
                      <a:gd name="connsiteX6" fmla="*/ 3975996 w 9939990"/>
                      <a:gd name="connsiteY6" fmla="*/ 0 h 29699"/>
                      <a:gd name="connsiteX7" fmla="*/ 4340462 w 9939990"/>
                      <a:gd name="connsiteY7" fmla="*/ 0 h 29699"/>
                      <a:gd name="connsiteX8" fmla="*/ 4704929 w 9939990"/>
                      <a:gd name="connsiteY8" fmla="*/ 0 h 29699"/>
                      <a:gd name="connsiteX9" fmla="*/ 5566394 w 9939990"/>
                      <a:gd name="connsiteY9" fmla="*/ 0 h 29699"/>
                      <a:gd name="connsiteX10" fmla="*/ 6229060 w 9939990"/>
                      <a:gd name="connsiteY10" fmla="*/ 0 h 29699"/>
                      <a:gd name="connsiteX11" fmla="*/ 6593527 w 9939990"/>
                      <a:gd name="connsiteY11" fmla="*/ 0 h 29699"/>
                      <a:gd name="connsiteX12" fmla="*/ 7256193 w 9939990"/>
                      <a:gd name="connsiteY12" fmla="*/ 0 h 29699"/>
                      <a:gd name="connsiteX13" fmla="*/ 8117659 w 9939990"/>
                      <a:gd name="connsiteY13" fmla="*/ 0 h 29699"/>
                      <a:gd name="connsiteX14" fmla="*/ 8680925 w 9939990"/>
                      <a:gd name="connsiteY14" fmla="*/ 0 h 29699"/>
                      <a:gd name="connsiteX15" fmla="*/ 9244191 w 9939990"/>
                      <a:gd name="connsiteY15" fmla="*/ 0 h 29699"/>
                      <a:gd name="connsiteX16" fmla="*/ 9939990 w 9939990"/>
                      <a:gd name="connsiteY16" fmla="*/ 0 h 29699"/>
                      <a:gd name="connsiteX17" fmla="*/ 9939990 w 9939990"/>
                      <a:gd name="connsiteY17" fmla="*/ 29699 h 29699"/>
                      <a:gd name="connsiteX18" fmla="*/ 9277324 w 9939990"/>
                      <a:gd name="connsiteY18" fmla="*/ 29699 h 29699"/>
                      <a:gd name="connsiteX19" fmla="*/ 8515258 w 9939990"/>
                      <a:gd name="connsiteY19" fmla="*/ 29699 h 29699"/>
                      <a:gd name="connsiteX20" fmla="*/ 7753192 w 9939990"/>
                      <a:gd name="connsiteY20" fmla="*/ 29699 h 29699"/>
                      <a:gd name="connsiteX21" fmla="*/ 7289326 w 9939990"/>
                      <a:gd name="connsiteY21" fmla="*/ 29699 h 29699"/>
                      <a:gd name="connsiteX22" fmla="*/ 6427860 w 9939990"/>
                      <a:gd name="connsiteY22" fmla="*/ 29699 h 29699"/>
                      <a:gd name="connsiteX23" fmla="*/ 5765194 w 9939990"/>
                      <a:gd name="connsiteY23" fmla="*/ 29699 h 29699"/>
                      <a:gd name="connsiteX24" fmla="*/ 5400728 w 9939990"/>
                      <a:gd name="connsiteY24" fmla="*/ 29699 h 29699"/>
                      <a:gd name="connsiteX25" fmla="*/ 4738062 w 9939990"/>
                      <a:gd name="connsiteY25" fmla="*/ 29699 h 29699"/>
                      <a:gd name="connsiteX26" fmla="*/ 4174796 w 9939990"/>
                      <a:gd name="connsiteY26" fmla="*/ 29699 h 29699"/>
                      <a:gd name="connsiteX27" fmla="*/ 3611530 w 9939990"/>
                      <a:gd name="connsiteY27" fmla="*/ 29699 h 29699"/>
                      <a:gd name="connsiteX28" fmla="*/ 3048264 w 9939990"/>
                      <a:gd name="connsiteY28" fmla="*/ 29699 h 29699"/>
                      <a:gd name="connsiteX29" fmla="*/ 2484998 w 9939990"/>
                      <a:gd name="connsiteY29" fmla="*/ 29699 h 29699"/>
                      <a:gd name="connsiteX30" fmla="*/ 1722932 w 9939990"/>
                      <a:gd name="connsiteY30" fmla="*/ 29699 h 29699"/>
                      <a:gd name="connsiteX31" fmla="*/ 1060266 w 9939990"/>
                      <a:gd name="connsiteY31" fmla="*/ 29699 h 29699"/>
                      <a:gd name="connsiteX32" fmla="*/ 695799 w 9939990"/>
                      <a:gd name="connsiteY32" fmla="*/ 29699 h 29699"/>
                      <a:gd name="connsiteX33" fmla="*/ 0 w 9939990"/>
                      <a:gd name="connsiteY33" fmla="*/ 29699 h 29699"/>
                      <a:gd name="connsiteX34" fmla="*/ 0 w 9939990"/>
                      <a:gd name="connsiteY34" fmla="*/ 0 h 29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9939990" h="29699" fill="none" extrusionOk="0">
                        <a:moveTo>
                          <a:pt x="0" y="0"/>
                        </a:moveTo>
                        <a:cubicBezTo>
                          <a:pt x="216063" y="-3337"/>
                          <a:pt x="452716" y="29544"/>
                          <a:pt x="861466" y="0"/>
                        </a:cubicBezTo>
                        <a:cubicBezTo>
                          <a:pt x="1270216" y="-29544"/>
                          <a:pt x="1200522" y="7780"/>
                          <a:pt x="1325332" y="0"/>
                        </a:cubicBezTo>
                        <a:cubicBezTo>
                          <a:pt x="1450142" y="-7780"/>
                          <a:pt x="1925115" y="26320"/>
                          <a:pt x="2087398" y="0"/>
                        </a:cubicBezTo>
                        <a:cubicBezTo>
                          <a:pt x="2249681" y="-26320"/>
                          <a:pt x="2405990" y="-15815"/>
                          <a:pt x="2551264" y="0"/>
                        </a:cubicBezTo>
                        <a:cubicBezTo>
                          <a:pt x="2696538" y="15815"/>
                          <a:pt x="2934317" y="14576"/>
                          <a:pt x="3213930" y="0"/>
                        </a:cubicBezTo>
                        <a:cubicBezTo>
                          <a:pt x="3493543" y="-14576"/>
                          <a:pt x="3713047" y="-27986"/>
                          <a:pt x="3975996" y="0"/>
                        </a:cubicBezTo>
                        <a:cubicBezTo>
                          <a:pt x="4238945" y="27986"/>
                          <a:pt x="4197133" y="-761"/>
                          <a:pt x="4340462" y="0"/>
                        </a:cubicBezTo>
                        <a:cubicBezTo>
                          <a:pt x="4483791" y="761"/>
                          <a:pt x="4599665" y="16972"/>
                          <a:pt x="4704929" y="0"/>
                        </a:cubicBezTo>
                        <a:cubicBezTo>
                          <a:pt x="4810193" y="-16972"/>
                          <a:pt x="5208064" y="-34351"/>
                          <a:pt x="5566394" y="0"/>
                        </a:cubicBezTo>
                        <a:cubicBezTo>
                          <a:pt x="5924725" y="34351"/>
                          <a:pt x="5935520" y="-962"/>
                          <a:pt x="6229060" y="0"/>
                        </a:cubicBezTo>
                        <a:cubicBezTo>
                          <a:pt x="6522600" y="962"/>
                          <a:pt x="6468350" y="18026"/>
                          <a:pt x="6593527" y="0"/>
                        </a:cubicBezTo>
                        <a:cubicBezTo>
                          <a:pt x="6718704" y="-18026"/>
                          <a:pt x="7066170" y="-28019"/>
                          <a:pt x="7256193" y="0"/>
                        </a:cubicBezTo>
                        <a:cubicBezTo>
                          <a:pt x="7446216" y="28019"/>
                          <a:pt x="7811888" y="-33593"/>
                          <a:pt x="8117659" y="0"/>
                        </a:cubicBezTo>
                        <a:cubicBezTo>
                          <a:pt x="8423430" y="33593"/>
                          <a:pt x="8430158" y="-308"/>
                          <a:pt x="8680925" y="0"/>
                        </a:cubicBezTo>
                        <a:cubicBezTo>
                          <a:pt x="8931692" y="308"/>
                          <a:pt x="9067796" y="-24243"/>
                          <a:pt x="9244191" y="0"/>
                        </a:cubicBezTo>
                        <a:cubicBezTo>
                          <a:pt x="9420586" y="24243"/>
                          <a:pt x="9632806" y="-12651"/>
                          <a:pt x="9939990" y="0"/>
                        </a:cubicBezTo>
                        <a:cubicBezTo>
                          <a:pt x="9939408" y="8283"/>
                          <a:pt x="9938848" y="14997"/>
                          <a:pt x="9939990" y="29699"/>
                        </a:cubicBezTo>
                        <a:cubicBezTo>
                          <a:pt x="9682161" y="-2735"/>
                          <a:pt x="9558256" y="24465"/>
                          <a:pt x="9277324" y="29699"/>
                        </a:cubicBezTo>
                        <a:cubicBezTo>
                          <a:pt x="8996392" y="34933"/>
                          <a:pt x="8885962" y="43307"/>
                          <a:pt x="8515258" y="29699"/>
                        </a:cubicBezTo>
                        <a:cubicBezTo>
                          <a:pt x="8144554" y="16091"/>
                          <a:pt x="8057326" y="20022"/>
                          <a:pt x="7753192" y="29699"/>
                        </a:cubicBezTo>
                        <a:cubicBezTo>
                          <a:pt x="7449058" y="39376"/>
                          <a:pt x="7424274" y="21399"/>
                          <a:pt x="7289326" y="29699"/>
                        </a:cubicBezTo>
                        <a:cubicBezTo>
                          <a:pt x="7154378" y="37999"/>
                          <a:pt x="6688308" y="7514"/>
                          <a:pt x="6427860" y="29699"/>
                        </a:cubicBezTo>
                        <a:cubicBezTo>
                          <a:pt x="6167412" y="51884"/>
                          <a:pt x="6071521" y="50833"/>
                          <a:pt x="5765194" y="29699"/>
                        </a:cubicBezTo>
                        <a:cubicBezTo>
                          <a:pt x="5458867" y="8565"/>
                          <a:pt x="5542966" y="14389"/>
                          <a:pt x="5400728" y="29699"/>
                        </a:cubicBezTo>
                        <a:cubicBezTo>
                          <a:pt x="5258490" y="45009"/>
                          <a:pt x="4938635" y="25343"/>
                          <a:pt x="4738062" y="29699"/>
                        </a:cubicBezTo>
                        <a:cubicBezTo>
                          <a:pt x="4537489" y="34055"/>
                          <a:pt x="4311478" y="41714"/>
                          <a:pt x="4174796" y="29699"/>
                        </a:cubicBezTo>
                        <a:cubicBezTo>
                          <a:pt x="4038114" y="17684"/>
                          <a:pt x="3871515" y="46436"/>
                          <a:pt x="3611530" y="29699"/>
                        </a:cubicBezTo>
                        <a:cubicBezTo>
                          <a:pt x="3351545" y="12962"/>
                          <a:pt x="3295491" y="19797"/>
                          <a:pt x="3048264" y="29699"/>
                        </a:cubicBezTo>
                        <a:cubicBezTo>
                          <a:pt x="2801037" y="39601"/>
                          <a:pt x="2680239" y="15995"/>
                          <a:pt x="2484998" y="29699"/>
                        </a:cubicBezTo>
                        <a:cubicBezTo>
                          <a:pt x="2289757" y="43403"/>
                          <a:pt x="1983169" y="57903"/>
                          <a:pt x="1722932" y="29699"/>
                        </a:cubicBezTo>
                        <a:cubicBezTo>
                          <a:pt x="1462695" y="1495"/>
                          <a:pt x="1223264" y="31949"/>
                          <a:pt x="1060266" y="29699"/>
                        </a:cubicBezTo>
                        <a:cubicBezTo>
                          <a:pt x="897268" y="27449"/>
                          <a:pt x="875396" y="19346"/>
                          <a:pt x="695799" y="29699"/>
                        </a:cubicBezTo>
                        <a:cubicBezTo>
                          <a:pt x="516202" y="40052"/>
                          <a:pt x="170831" y="29920"/>
                          <a:pt x="0" y="29699"/>
                        </a:cubicBezTo>
                        <a:cubicBezTo>
                          <a:pt x="401" y="15432"/>
                          <a:pt x="-1243" y="10244"/>
                          <a:pt x="0" y="0"/>
                        </a:cubicBezTo>
                        <a:close/>
                      </a:path>
                      <a:path w="9939990" h="29699" stroke="0" extrusionOk="0">
                        <a:moveTo>
                          <a:pt x="0" y="0"/>
                        </a:moveTo>
                        <a:cubicBezTo>
                          <a:pt x="276052" y="-13859"/>
                          <a:pt x="298523" y="6140"/>
                          <a:pt x="563266" y="0"/>
                        </a:cubicBezTo>
                        <a:cubicBezTo>
                          <a:pt x="828009" y="-6140"/>
                          <a:pt x="766463" y="13621"/>
                          <a:pt x="927732" y="0"/>
                        </a:cubicBezTo>
                        <a:cubicBezTo>
                          <a:pt x="1089001" y="-13621"/>
                          <a:pt x="1587447" y="-34012"/>
                          <a:pt x="1789198" y="0"/>
                        </a:cubicBezTo>
                        <a:cubicBezTo>
                          <a:pt x="1990949" y="34012"/>
                          <a:pt x="2092955" y="15922"/>
                          <a:pt x="2352464" y="0"/>
                        </a:cubicBezTo>
                        <a:cubicBezTo>
                          <a:pt x="2611973" y="-15922"/>
                          <a:pt x="2691662" y="22300"/>
                          <a:pt x="2915730" y="0"/>
                        </a:cubicBezTo>
                        <a:cubicBezTo>
                          <a:pt x="3139798" y="-22300"/>
                          <a:pt x="3559903" y="-7790"/>
                          <a:pt x="3777196" y="0"/>
                        </a:cubicBezTo>
                        <a:cubicBezTo>
                          <a:pt x="3994489" y="7790"/>
                          <a:pt x="4035154" y="8050"/>
                          <a:pt x="4241062" y="0"/>
                        </a:cubicBezTo>
                        <a:cubicBezTo>
                          <a:pt x="4446970" y="-8050"/>
                          <a:pt x="4727110" y="19826"/>
                          <a:pt x="5102528" y="0"/>
                        </a:cubicBezTo>
                        <a:cubicBezTo>
                          <a:pt x="5477946" y="-19826"/>
                          <a:pt x="5615134" y="-27917"/>
                          <a:pt x="5963994" y="0"/>
                        </a:cubicBezTo>
                        <a:cubicBezTo>
                          <a:pt x="6312854" y="27917"/>
                          <a:pt x="6483141" y="14557"/>
                          <a:pt x="6626660" y="0"/>
                        </a:cubicBezTo>
                        <a:cubicBezTo>
                          <a:pt x="6770179" y="-14557"/>
                          <a:pt x="7298966" y="10834"/>
                          <a:pt x="7488126" y="0"/>
                        </a:cubicBezTo>
                        <a:cubicBezTo>
                          <a:pt x="7677286" y="-10834"/>
                          <a:pt x="7863168" y="-7496"/>
                          <a:pt x="8051392" y="0"/>
                        </a:cubicBezTo>
                        <a:cubicBezTo>
                          <a:pt x="8239616" y="7496"/>
                          <a:pt x="8384841" y="9052"/>
                          <a:pt x="8614658" y="0"/>
                        </a:cubicBezTo>
                        <a:cubicBezTo>
                          <a:pt x="8844475" y="-9052"/>
                          <a:pt x="9065454" y="-4565"/>
                          <a:pt x="9376724" y="0"/>
                        </a:cubicBezTo>
                        <a:cubicBezTo>
                          <a:pt x="9687994" y="4565"/>
                          <a:pt x="9821863" y="11279"/>
                          <a:pt x="9939990" y="0"/>
                        </a:cubicBezTo>
                        <a:cubicBezTo>
                          <a:pt x="9938962" y="10327"/>
                          <a:pt x="9938786" y="15311"/>
                          <a:pt x="9939990" y="29699"/>
                        </a:cubicBezTo>
                        <a:cubicBezTo>
                          <a:pt x="9745343" y="32732"/>
                          <a:pt x="9417718" y="49403"/>
                          <a:pt x="9177924" y="29699"/>
                        </a:cubicBezTo>
                        <a:cubicBezTo>
                          <a:pt x="8938130" y="9995"/>
                          <a:pt x="8788553" y="23231"/>
                          <a:pt x="8515258" y="29699"/>
                        </a:cubicBezTo>
                        <a:cubicBezTo>
                          <a:pt x="8241963" y="36167"/>
                          <a:pt x="8297751" y="39613"/>
                          <a:pt x="8150792" y="29699"/>
                        </a:cubicBezTo>
                        <a:cubicBezTo>
                          <a:pt x="8003833" y="19785"/>
                          <a:pt x="7841552" y="8439"/>
                          <a:pt x="7686926" y="29699"/>
                        </a:cubicBezTo>
                        <a:cubicBezTo>
                          <a:pt x="7532300" y="50959"/>
                          <a:pt x="7248300" y="25524"/>
                          <a:pt x="6825460" y="29699"/>
                        </a:cubicBezTo>
                        <a:cubicBezTo>
                          <a:pt x="6402620" y="33874"/>
                          <a:pt x="6295402" y="48415"/>
                          <a:pt x="6162794" y="29699"/>
                        </a:cubicBezTo>
                        <a:cubicBezTo>
                          <a:pt x="6030186" y="10983"/>
                          <a:pt x="5850306" y="23041"/>
                          <a:pt x="5698928" y="29699"/>
                        </a:cubicBezTo>
                        <a:cubicBezTo>
                          <a:pt x="5547550" y="36357"/>
                          <a:pt x="5353859" y="379"/>
                          <a:pt x="5036262" y="29699"/>
                        </a:cubicBezTo>
                        <a:cubicBezTo>
                          <a:pt x="4718665" y="59019"/>
                          <a:pt x="4834892" y="24293"/>
                          <a:pt x="4671795" y="29699"/>
                        </a:cubicBezTo>
                        <a:cubicBezTo>
                          <a:pt x="4508698" y="35105"/>
                          <a:pt x="4430596" y="21609"/>
                          <a:pt x="4307329" y="29699"/>
                        </a:cubicBezTo>
                        <a:cubicBezTo>
                          <a:pt x="4184062" y="37789"/>
                          <a:pt x="3949727" y="24581"/>
                          <a:pt x="3644663" y="29699"/>
                        </a:cubicBezTo>
                        <a:cubicBezTo>
                          <a:pt x="3339599" y="34817"/>
                          <a:pt x="3396549" y="17370"/>
                          <a:pt x="3180797" y="29699"/>
                        </a:cubicBezTo>
                        <a:cubicBezTo>
                          <a:pt x="2965045" y="42028"/>
                          <a:pt x="2582862" y="50659"/>
                          <a:pt x="2418731" y="29699"/>
                        </a:cubicBezTo>
                        <a:cubicBezTo>
                          <a:pt x="2254600" y="8739"/>
                          <a:pt x="2064202" y="8943"/>
                          <a:pt x="1954865" y="29699"/>
                        </a:cubicBezTo>
                        <a:cubicBezTo>
                          <a:pt x="1845528" y="50455"/>
                          <a:pt x="1489217" y="28931"/>
                          <a:pt x="1192799" y="29699"/>
                        </a:cubicBezTo>
                        <a:cubicBezTo>
                          <a:pt x="896381" y="30467"/>
                          <a:pt x="951067" y="23065"/>
                          <a:pt x="828333" y="29699"/>
                        </a:cubicBezTo>
                        <a:cubicBezTo>
                          <a:pt x="705599" y="36333"/>
                          <a:pt x="363334" y="5371"/>
                          <a:pt x="0" y="29699"/>
                        </a:cubicBezTo>
                        <a:cubicBezTo>
                          <a:pt x="20" y="16723"/>
                          <a:pt x="893" y="13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6A06DC-20D8-4CE7-8892-8AAEE769E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026922"/>
              </p:ext>
            </p:extLst>
          </p:nvPr>
        </p:nvGraphicFramePr>
        <p:xfrm>
          <a:off x="7548187" y="1177362"/>
          <a:ext cx="11206144" cy="1017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59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799300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DAC567E-3DB7-44FA-B4D1-2C2781EA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516" y="767199"/>
            <a:ext cx="17716800" cy="2295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UNIVARIATE: SEGMENTED ANALYSIS  SAMPLE CHARTS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3549" y="3184820"/>
            <a:ext cx="7424737" cy="33600"/>
          </a:xfrm>
          <a:custGeom>
            <a:avLst/>
            <a:gdLst>
              <a:gd name="connsiteX0" fmla="*/ 0 w 7424737"/>
              <a:gd name="connsiteY0" fmla="*/ 0 h 33600"/>
              <a:gd name="connsiteX1" fmla="*/ 749223 w 7424737"/>
              <a:gd name="connsiteY1" fmla="*/ 0 h 33600"/>
              <a:gd name="connsiteX2" fmla="*/ 1275705 w 7424737"/>
              <a:gd name="connsiteY2" fmla="*/ 0 h 33600"/>
              <a:gd name="connsiteX3" fmla="*/ 1802186 w 7424737"/>
              <a:gd name="connsiteY3" fmla="*/ 0 h 33600"/>
              <a:gd name="connsiteX4" fmla="*/ 2254420 w 7424737"/>
              <a:gd name="connsiteY4" fmla="*/ 0 h 33600"/>
              <a:gd name="connsiteX5" fmla="*/ 3077891 w 7424737"/>
              <a:gd name="connsiteY5" fmla="*/ 0 h 33600"/>
              <a:gd name="connsiteX6" fmla="*/ 3901362 w 7424737"/>
              <a:gd name="connsiteY6" fmla="*/ 0 h 33600"/>
              <a:gd name="connsiteX7" fmla="*/ 4724833 w 7424737"/>
              <a:gd name="connsiteY7" fmla="*/ 0 h 33600"/>
              <a:gd name="connsiteX8" fmla="*/ 5177067 w 7424737"/>
              <a:gd name="connsiteY8" fmla="*/ 0 h 33600"/>
              <a:gd name="connsiteX9" fmla="*/ 5777795 w 7424737"/>
              <a:gd name="connsiteY9" fmla="*/ 0 h 33600"/>
              <a:gd name="connsiteX10" fmla="*/ 6230029 w 7424737"/>
              <a:gd name="connsiteY10" fmla="*/ 0 h 33600"/>
              <a:gd name="connsiteX11" fmla="*/ 7424737 w 7424737"/>
              <a:gd name="connsiteY11" fmla="*/ 0 h 33600"/>
              <a:gd name="connsiteX12" fmla="*/ 7424737 w 7424737"/>
              <a:gd name="connsiteY12" fmla="*/ 33600 h 33600"/>
              <a:gd name="connsiteX13" fmla="*/ 6601266 w 7424737"/>
              <a:gd name="connsiteY13" fmla="*/ 33600 h 33600"/>
              <a:gd name="connsiteX14" fmla="*/ 6149032 w 7424737"/>
              <a:gd name="connsiteY14" fmla="*/ 33600 h 33600"/>
              <a:gd name="connsiteX15" fmla="*/ 5622551 w 7424737"/>
              <a:gd name="connsiteY15" fmla="*/ 33600 h 33600"/>
              <a:gd name="connsiteX16" fmla="*/ 5096069 w 7424737"/>
              <a:gd name="connsiteY16" fmla="*/ 33600 h 33600"/>
              <a:gd name="connsiteX17" fmla="*/ 4569588 w 7424737"/>
              <a:gd name="connsiteY17" fmla="*/ 33600 h 33600"/>
              <a:gd name="connsiteX18" fmla="*/ 4043107 w 7424737"/>
              <a:gd name="connsiteY18" fmla="*/ 33600 h 33600"/>
              <a:gd name="connsiteX19" fmla="*/ 3516625 w 7424737"/>
              <a:gd name="connsiteY19" fmla="*/ 33600 h 33600"/>
              <a:gd name="connsiteX20" fmla="*/ 2767402 w 7424737"/>
              <a:gd name="connsiteY20" fmla="*/ 33600 h 33600"/>
              <a:gd name="connsiteX21" fmla="*/ 2240921 w 7424737"/>
              <a:gd name="connsiteY21" fmla="*/ 33600 h 33600"/>
              <a:gd name="connsiteX22" fmla="*/ 1788687 w 7424737"/>
              <a:gd name="connsiteY22" fmla="*/ 33600 h 33600"/>
              <a:gd name="connsiteX23" fmla="*/ 1187958 w 7424737"/>
              <a:gd name="connsiteY23" fmla="*/ 33600 h 33600"/>
              <a:gd name="connsiteX24" fmla="*/ 0 w 7424737"/>
              <a:gd name="connsiteY24" fmla="*/ 33600 h 33600"/>
              <a:gd name="connsiteX25" fmla="*/ 0 w 7424737"/>
              <a:gd name="connsiteY25" fmla="*/ 0 h 33600"/>
              <a:gd name="connsiteX0" fmla="*/ 0 w 7424737"/>
              <a:gd name="connsiteY0" fmla="*/ 0 h 33600"/>
              <a:gd name="connsiteX1" fmla="*/ 526481 w 7424737"/>
              <a:gd name="connsiteY1" fmla="*/ 0 h 33600"/>
              <a:gd name="connsiteX2" fmla="*/ 978715 w 7424737"/>
              <a:gd name="connsiteY2" fmla="*/ 0 h 33600"/>
              <a:gd name="connsiteX3" fmla="*/ 1505197 w 7424737"/>
              <a:gd name="connsiteY3" fmla="*/ 0 h 33600"/>
              <a:gd name="connsiteX4" fmla="*/ 2180173 w 7424737"/>
              <a:gd name="connsiteY4" fmla="*/ 0 h 33600"/>
              <a:gd name="connsiteX5" fmla="*/ 2929396 w 7424737"/>
              <a:gd name="connsiteY5" fmla="*/ 0 h 33600"/>
              <a:gd name="connsiteX6" fmla="*/ 3752867 w 7424737"/>
              <a:gd name="connsiteY6" fmla="*/ 0 h 33600"/>
              <a:gd name="connsiteX7" fmla="*/ 4576338 w 7424737"/>
              <a:gd name="connsiteY7" fmla="*/ 0 h 33600"/>
              <a:gd name="connsiteX8" fmla="*/ 5177067 w 7424737"/>
              <a:gd name="connsiteY8" fmla="*/ 0 h 33600"/>
              <a:gd name="connsiteX9" fmla="*/ 5926290 w 7424737"/>
              <a:gd name="connsiteY9" fmla="*/ 0 h 33600"/>
              <a:gd name="connsiteX10" fmla="*/ 6601266 w 7424737"/>
              <a:gd name="connsiteY10" fmla="*/ 0 h 33600"/>
              <a:gd name="connsiteX11" fmla="*/ 7424737 w 7424737"/>
              <a:gd name="connsiteY11" fmla="*/ 0 h 33600"/>
              <a:gd name="connsiteX12" fmla="*/ 7424737 w 7424737"/>
              <a:gd name="connsiteY12" fmla="*/ 33600 h 33600"/>
              <a:gd name="connsiteX13" fmla="*/ 6749761 w 7424737"/>
              <a:gd name="connsiteY13" fmla="*/ 33600 h 33600"/>
              <a:gd name="connsiteX14" fmla="*/ 6149032 w 7424737"/>
              <a:gd name="connsiteY14" fmla="*/ 33600 h 33600"/>
              <a:gd name="connsiteX15" fmla="*/ 5548303 w 7424737"/>
              <a:gd name="connsiteY15" fmla="*/ 33600 h 33600"/>
              <a:gd name="connsiteX16" fmla="*/ 4724833 w 7424737"/>
              <a:gd name="connsiteY16" fmla="*/ 33600 h 33600"/>
              <a:gd name="connsiteX17" fmla="*/ 4198351 w 7424737"/>
              <a:gd name="connsiteY17" fmla="*/ 33600 h 33600"/>
              <a:gd name="connsiteX18" fmla="*/ 3449128 w 7424737"/>
              <a:gd name="connsiteY18" fmla="*/ 33600 h 33600"/>
              <a:gd name="connsiteX19" fmla="*/ 2996894 w 7424737"/>
              <a:gd name="connsiteY19" fmla="*/ 33600 h 33600"/>
              <a:gd name="connsiteX20" fmla="*/ 2321918 w 7424737"/>
              <a:gd name="connsiteY20" fmla="*/ 33600 h 33600"/>
              <a:gd name="connsiteX21" fmla="*/ 1795436 w 7424737"/>
              <a:gd name="connsiteY21" fmla="*/ 33600 h 33600"/>
              <a:gd name="connsiteX22" fmla="*/ 971966 w 7424737"/>
              <a:gd name="connsiteY22" fmla="*/ 33600 h 33600"/>
              <a:gd name="connsiteX23" fmla="*/ 0 w 7424737"/>
              <a:gd name="connsiteY23" fmla="*/ 33600 h 33600"/>
              <a:gd name="connsiteX24" fmla="*/ 0 w 7424737"/>
              <a:gd name="connsiteY24" fmla="*/ 0 h 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4737" h="33600" fill="none" extrusionOk="0">
                <a:moveTo>
                  <a:pt x="0" y="0"/>
                </a:moveTo>
                <a:cubicBezTo>
                  <a:pt x="185436" y="-1741"/>
                  <a:pt x="465061" y="-19089"/>
                  <a:pt x="749223" y="0"/>
                </a:cubicBezTo>
                <a:cubicBezTo>
                  <a:pt x="1062259" y="29709"/>
                  <a:pt x="1159635" y="35916"/>
                  <a:pt x="1275705" y="0"/>
                </a:cubicBezTo>
                <a:cubicBezTo>
                  <a:pt x="1392685" y="-5804"/>
                  <a:pt x="1581931" y="-15347"/>
                  <a:pt x="1802186" y="0"/>
                </a:cubicBezTo>
                <a:cubicBezTo>
                  <a:pt x="2041749" y="36198"/>
                  <a:pt x="2148486" y="-9483"/>
                  <a:pt x="2254420" y="0"/>
                </a:cubicBezTo>
                <a:cubicBezTo>
                  <a:pt x="2321150" y="13693"/>
                  <a:pt x="2864469" y="54473"/>
                  <a:pt x="3077891" y="0"/>
                </a:cubicBezTo>
                <a:cubicBezTo>
                  <a:pt x="3239243" y="-98573"/>
                  <a:pt x="3578216" y="9285"/>
                  <a:pt x="3901362" y="0"/>
                </a:cubicBezTo>
                <a:cubicBezTo>
                  <a:pt x="4241944" y="6742"/>
                  <a:pt x="4533272" y="67318"/>
                  <a:pt x="4724833" y="0"/>
                </a:cubicBezTo>
                <a:cubicBezTo>
                  <a:pt x="4909313" y="-59366"/>
                  <a:pt x="5020539" y="-26259"/>
                  <a:pt x="5177067" y="0"/>
                </a:cubicBezTo>
                <a:cubicBezTo>
                  <a:pt x="5381585" y="12512"/>
                  <a:pt x="5510053" y="5692"/>
                  <a:pt x="5777795" y="0"/>
                </a:cubicBezTo>
                <a:cubicBezTo>
                  <a:pt x="6044607" y="5035"/>
                  <a:pt x="6106796" y="-7075"/>
                  <a:pt x="6230029" y="0"/>
                </a:cubicBezTo>
                <a:cubicBezTo>
                  <a:pt x="6379300" y="-68701"/>
                  <a:pt x="7052203" y="71109"/>
                  <a:pt x="7424737" y="0"/>
                </a:cubicBezTo>
                <a:cubicBezTo>
                  <a:pt x="7426775" y="7772"/>
                  <a:pt x="7421479" y="25134"/>
                  <a:pt x="7424737" y="33600"/>
                </a:cubicBezTo>
                <a:cubicBezTo>
                  <a:pt x="7038853" y="79225"/>
                  <a:pt x="6948104" y="56392"/>
                  <a:pt x="6601266" y="33600"/>
                </a:cubicBezTo>
                <a:cubicBezTo>
                  <a:pt x="6259258" y="7833"/>
                  <a:pt x="6243482" y="13301"/>
                  <a:pt x="6149032" y="33600"/>
                </a:cubicBezTo>
                <a:cubicBezTo>
                  <a:pt x="6022461" y="67473"/>
                  <a:pt x="5889631" y="43720"/>
                  <a:pt x="5622551" y="33600"/>
                </a:cubicBezTo>
                <a:cubicBezTo>
                  <a:pt x="5374306" y="40047"/>
                  <a:pt x="5238138" y="40479"/>
                  <a:pt x="5096069" y="33600"/>
                </a:cubicBezTo>
                <a:cubicBezTo>
                  <a:pt x="4964165" y="44783"/>
                  <a:pt x="4724448" y="53368"/>
                  <a:pt x="4569588" y="33600"/>
                </a:cubicBezTo>
                <a:cubicBezTo>
                  <a:pt x="4435027" y="-66"/>
                  <a:pt x="4269730" y="2405"/>
                  <a:pt x="4043107" y="33600"/>
                </a:cubicBezTo>
                <a:cubicBezTo>
                  <a:pt x="3828452" y="68341"/>
                  <a:pt x="3694677" y="62387"/>
                  <a:pt x="3516625" y="33600"/>
                </a:cubicBezTo>
                <a:cubicBezTo>
                  <a:pt x="3361237" y="-39454"/>
                  <a:pt x="3097710" y="20557"/>
                  <a:pt x="2767402" y="33600"/>
                </a:cubicBezTo>
                <a:cubicBezTo>
                  <a:pt x="2498334" y="40757"/>
                  <a:pt x="2493062" y="16241"/>
                  <a:pt x="2240921" y="33600"/>
                </a:cubicBezTo>
                <a:cubicBezTo>
                  <a:pt x="1983583" y="57514"/>
                  <a:pt x="1968607" y="33969"/>
                  <a:pt x="1788687" y="33600"/>
                </a:cubicBezTo>
                <a:cubicBezTo>
                  <a:pt x="1601158" y="29869"/>
                  <a:pt x="1465306" y="34855"/>
                  <a:pt x="1187958" y="33600"/>
                </a:cubicBezTo>
                <a:cubicBezTo>
                  <a:pt x="889229" y="26347"/>
                  <a:pt x="367323" y="10755"/>
                  <a:pt x="0" y="33600"/>
                </a:cubicBezTo>
                <a:cubicBezTo>
                  <a:pt x="-2225" y="18061"/>
                  <a:pt x="-985" y="9619"/>
                  <a:pt x="0" y="0"/>
                </a:cubicBezTo>
                <a:close/>
              </a:path>
              <a:path w="7424737" h="33600" stroke="0" extrusionOk="0">
                <a:moveTo>
                  <a:pt x="0" y="0"/>
                </a:moveTo>
                <a:cubicBezTo>
                  <a:pt x="195482" y="-509"/>
                  <a:pt x="306037" y="-9055"/>
                  <a:pt x="526481" y="0"/>
                </a:cubicBezTo>
                <a:cubicBezTo>
                  <a:pt x="712626" y="16425"/>
                  <a:pt x="787009" y="12463"/>
                  <a:pt x="978715" y="0"/>
                </a:cubicBezTo>
                <a:cubicBezTo>
                  <a:pt x="1175711" y="-8072"/>
                  <a:pt x="1256755" y="-3601"/>
                  <a:pt x="1505197" y="0"/>
                </a:cubicBezTo>
                <a:cubicBezTo>
                  <a:pt x="1774437" y="33223"/>
                  <a:pt x="2038556" y="-2762"/>
                  <a:pt x="2180173" y="0"/>
                </a:cubicBezTo>
                <a:cubicBezTo>
                  <a:pt x="2348404" y="-43280"/>
                  <a:pt x="2571902" y="26966"/>
                  <a:pt x="2929396" y="0"/>
                </a:cubicBezTo>
                <a:cubicBezTo>
                  <a:pt x="3229643" y="3523"/>
                  <a:pt x="3578715" y="20547"/>
                  <a:pt x="3752867" y="0"/>
                </a:cubicBezTo>
                <a:cubicBezTo>
                  <a:pt x="3914136" y="22888"/>
                  <a:pt x="4409964" y="2145"/>
                  <a:pt x="4576338" y="0"/>
                </a:cubicBezTo>
                <a:cubicBezTo>
                  <a:pt x="4800718" y="-31703"/>
                  <a:pt x="4957324" y="52237"/>
                  <a:pt x="5177067" y="0"/>
                </a:cubicBezTo>
                <a:cubicBezTo>
                  <a:pt x="5397488" y="-177"/>
                  <a:pt x="5579886" y="-34428"/>
                  <a:pt x="5926290" y="0"/>
                </a:cubicBezTo>
                <a:cubicBezTo>
                  <a:pt x="6268341" y="12299"/>
                  <a:pt x="6449002" y="52695"/>
                  <a:pt x="6601266" y="0"/>
                </a:cubicBezTo>
                <a:cubicBezTo>
                  <a:pt x="6799084" y="15093"/>
                  <a:pt x="7224469" y="38004"/>
                  <a:pt x="7424737" y="0"/>
                </a:cubicBezTo>
                <a:cubicBezTo>
                  <a:pt x="7425533" y="16049"/>
                  <a:pt x="7424649" y="24040"/>
                  <a:pt x="7424737" y="33600"/>
                </a:cubicBezTo>
                <a:cubicBezTo>
                  <a:pt x="7142567" y="52574"/>
                  <a:pt x="6984542" y="41008"/>
                  <a:pt x="6749761" y="33600"/>
                </a:cubicBezTo>
                <a:cubicBezTo>
                  <a:pt x="6540171" y="37044"/>
                  <a:pt x="6265906" y="17319"/>
                  <a:pt x="6149032" y="33600"/>
                </a:cubicBezTo>
                <a:cubicBezTo>
                  <a:pt x="6025524" y="14757"/>
                  <a:pt x="5745966" y="67794"/>
                  <a:pt x="5548303" y="33600"/>
                </a:cubicBezTo>
                <a:cubicBezTo>
                  <a:pt x="5321067" y="11787"/>
                  <a:pt x="4927112" y="67778"/>
                  <a:pt x="4724833" y="33600"/>
                </a:cubicBezTo>
                <a:cubicBezTo>
                  <a:pt x="4522990" y="30811"/>
                  <a:pt x="4385727" y="22281"/>
                  <a:pt x="4198351" y="33600"/>
                </a:cubicBezTo>
                <a:cubicBezTo>
                  <a:pt x="4020048" y="40396"/>
                  <a:pt x="3690547" y="65948"/>
                  <a:pt x="3449128" y="33600"/>
                </a:cubicBezTo>
                <a:cubicBezTo>
                  <a:pt x="3222599" y="5016"/>
                  <a:pt x="3175761" y="39641"/>
                  <a:pt x="2996894" y="33600"/>
                </a:cubicBezTo>
                <a:cubicBezTo>
                  <a:pt x="2805552" y="34108"/>
                  <a:pt x="2589636" y="64448"/>
                  <a:pt x="2321918" y="33600"/>
                </a:cubicBezTo>
                <a:cubicBezTo>
                  <a:pt x="2068533" y="33625"/>
                  <a:pt x="1957803" y="56426"/>
                  <a:pt x="1795436" y="33600"/>
                </a:cubicBezTo>
                <a:cubicBezTo>
                  <a:pt x="1593314" y="8009"/>
                  <a:pt x="1371315" y="5601"/>
                  <a:pt x="971966" y="33600"/>
                </a:cubicBezTo>
                <a:cubicBezTo>
                  <a:pt x="598301" y="63567"/>
                  <a:pt x="359184" y="26743"/>
                  <a:pt x="0" y="33600"/>
                </a:cubicBezTo>
                <a:cubicBezTo>
                  <a:pt x="-3241" y="22917"/>
                  <a:pt x="-694" y="14050"/>
                  <a:pt x="0" y="0"/>
                </a:cubicBezTo>
                <a:close/>
              </a:path>
              <a:path w="7424737" h="33600" fill="none" stroke="0" extrusionOk="0">
                <a:moveTo>
                  <a:pt x="0" y="0"/>
                </a:moveTo>
                <a:cubicBezTo>
                  <a:pt x="174678" y="-14471"/>
                  <a:pt x="433735" y="-48598"/>
                  <a:pt x="749223" y="0"/>
                </a:cubicBezTo>
                <a:cubicBezTo>
                  <a:pt x="1020117" y="22847"/>
                  <a:pt x="1132671" y="26337"/>
                  <a:pt x="1275705" y="0"/>
                </a:cubicBezTo>
                <a:cubicBezTo>
                  <a:pt x="1438420" y="-36293"/>
                  <a:pt x="1559731" y="-14693"/>
                  <a:pt x="1802186" y="0"/>
                </a:cubicBezTo>
                <a:cubicBezTo>
                  <a:pt x="2048839" y="36301"/>
                  <a:pt x="2164364" y="6526"/>
                  <a:pt x="2254420" y="0"/>
                </a:cubicBezTo>
                <a:cubicBezTo>
                  <a:pt x="2400797" y="21736"/>
                  <a:pt x="2879707" y="-12125"/>
                  <a:pt x="3077891" y="0"/>
                </a:cubicBezTo>
                <a:cubicBezTo>
                  <a:pt x="3253070" y="-87279"/>
                  <a:pt x="3555456" y="55764"/>
                  <a:pt x="3901362" y="0"/>
                </a:cubicBezTo>
                <a:cubicBezTo>
                  <a:pt x="4237408" y="12203"/>
                  <a:pt x="4542815" y="37482"/>
                  <a:pt x="4724833" y="0"/>
                </a:cubicBezTo>
                <a:cubicBezTo>
                  <a:pt x="4883379" y="-62961"/>
                  <a:pt x="5012626" y="-24064"/>
                  <a:pt x="5177067" y="0"/>
                </a:cubicBezTo>
                <a:cubicBezTo>
                  <a:pt x="5359537" y="-8163"/>
                  <a:pt x="5503104" y="-19821"/>
                  <a:pt x="5777795" y="0"/>
                </a:cubicBezTo>
                <a:cubicBezTo>
                  <a:pt x="6037247" y="4882"/>
                  <a:pt x="6124895" y="-2582"/>
                  <a:pt x="6230029" y="0"/>
                </a:cubicBezTo>
                <a:cubicBezTo>
                  <a:pt x="6350985" y="6612"/>
                  <a:pt x="6859310" y="10233"/>
                  <a:pt x="7424737" y="0"/>
                </a:cubicBezTo>
                <a:cubicBezTo>
                  <a:pt x="7427697" y="6954"/>
                  <a:pt x="7422173" y="26520"/>
                  <a:pt x="7424737" y="33600"/>
                </a:cubicBezTo>
                <a:cubicBezTo>
                  <a:pt x="7035538" y="64510"/>
                  <a:pt x="6947396" y="71734"/>
                  <a:pt x="6601266" y="33600"/>
                </a:cubicBezTo>
                <a:cubicBezTo>
                  <a:pt x="6259866" y="3021"/>
                  <a:pt x="6243779" y="12015"/>
                  <a:pt x="6149032" y="33600"/>
                </a:cubicBezTo>
                <a:cubicBezTo>
                  <a:pt x="6050289" y="45360"/>
                  <a:pt x="5882611" y="8682"/>
                  <a:pt x="5622551" y="33600"/>
                </a:cubicBezTo>
                <a:cubicBezTo>
                  <a:pt x="5368540" y="-3116"/>
                  <a:pt x="5191074" y="36626"/>
                  <a:pt x="5096069" y="33600"/>
                </a:cubicBezTo>
                <a:cubicBezTo>
                  <a:pt x="4973034" y="47926"/>
                  <a:pt x="4702286" y="28720"/>
                  <a:pt x="4569588" y="33600"/>
                </a:cubicBezTo>
                <a:cubicBezTo>
                  <a:pt x="4390491" y="36240"/>
                  <a:pt x="4252574" y="-18777"/>
                  <a:pt x="4043107" y="33600"/>
                </a:cubicBezTo>
                <a:cubicBezTo>
                  <a:pt x="3837473" y="45662"/>
                  <a:pt x="3687546" y="42095"/>
                  <a:pt x="3516625" y="33600"/>
                </a:cubicBezTo>
                <a:cubicBezTo>
                  <a:pt x="3326666" y="-10152"/>
                  <a:pt x="3027393" y="17106"/>
                  <a:pt x="2767402" y="33600"/>
                </a:cubicBezTo>
                <a:cubicBezTo>
                  <a:pt x="2498292" y="36570"/>
                  <a:pt x="2495460" y="6289"/>
                  <a:pt x="2240921" y="33600"/>
                </a:cubicBezTo>
                <a:cubicBezTo>
                  <a:pt x="1991693" y="50803"/>
                  <a:pt x="1967214" y="32071"/>
                  <a:pt x="1788687" y="33600"/>
                </a:cubicBezTo>
                <a:cubicBezTo>
                  <a:pt x="1618387" y="12395"/>
                  <a:pt x="1415866" y="14050"/>
                  <a:pt x="1187958" y="33600"/>
                </a:cubicBezTo>
                <a:cubicBezTo>
                  <a:pt x="875076" y="99810"/>
                  <a:pt x="452031" y="109270"/>
                  <a:pt x="0" y="33600"/>
                </a:cubicBezTo>
                <a:cubicBezTo>
                  <a:pt x="-1617" y="17035"/>
                  <a:pt x="169" y="968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7424737"/>
                      <a:gd name="connsiteY0" fmla="*/ 0 h 33600"/>
                      <a:gd name="connsiteX1" fmla="*/ 749223 w 7424737"/>
                      <a:gd name="connsiteY1" fmla="*/ 0 h 33600"/>
                      <a:gd name="connsiteX2" fmla="*/ 1275705 w 7424737"/>
                      <a:gd name="connsiteY2" fmla="*/ 0 h 33600"/>
                      <a:gd name="connsiteX3" fmla="*/ 1802186 w 7424737"/>
                      <a:gd name="connsiteY3" fmla="*/ 0 h 33600"/>
                      <a:gd name="connsiteX4" fmla="*/ 2254420 w 7424737"/>
                      <a:gd name="connsiteY4" fmla="*/ 0 h 33600"/>
                      <a:gd name="connsiteX5" fmla="*/ 3077891 w 7424737"/>
                      <a:gd name="connsiteY5" fmla="*/ 0 h 33600"/>
                      <a:gd name="connsiteX6" fmla="*/ 3901362 w 7424737"/>
                      <a:gd name="connsiteY6" fmla="*/ 0 h 33600"/>
                      <a:gd name="connsiteX7" fmla="*/ 4724833 w 7424737"/>
                      <a:gd name="connsiteY7" fmla="*/ 0 h 33600"/>
                      <a:gd name="connsiteX8" fmla="*/ 5177067 w 7424737"/>
                      <a:gd name="connsiteY8" fmla="*/ 0 h 33600"/>
                      <a:gd name="connsiteX9" fmla="*/ 5777795 w 7424737"/>
                      <a:gd name="connsiteY9" fmla="*/ 0 h 33600"/>
                      <a:gd name="connsiteX10" fmla="*/ 6230029 w 7424737"/>
                      <a:gd name="connsiteY10" fmla="*/ 0 h 33600"/>
                      <a:gd name="connsiteX11" fmla="*/ 7424737 w 7424737"/>
                      <a:gd name="connsiteY11" fmla="*/ 0 h 33600"/>
                      <a:gd name="connsiteX12" fmla="*/ 7424737 w 7424737"/>
                      <a:gd name="connsiteY12" fmla="*/ 33600 h 33600"/>
                      <a:gd name="connsiteX13" fmla="*/ 6601266 w 7424737"/>
                      <a:gd name="connsiteY13" fmla="*/ 33600 h 33600"/>
                      <a:gd name="connsiteX14" fmla="*/ 6149032 w 7424737"/>
                      <a:gd name="connsiteY14" fmla="*/ 33600 h 33600"/>
                      <a:gd name="connsiteX15" fmla="*/ 5622551 w 7424737"/>
                      <a:gd name="connsiteY15" fmla="*/ 33600 h 33600"/>
                      <a:gd name="connsiteX16" fmla="*/ 5096069 w 7424737"/>
                      <a:gd name="connsiteY16" fmla="*/ 33600 h 33600"/>
                      <a:gd name="connsiteX17" fmla="*/ 4569588 w 7424737"/>
                      <a:gd name="connsiteY17" fmla="*/ 33600 h 33600"/>
                      <a:gd name="connsiteX18" fmla="*/ 4043107 w 7424737"/>
                      <a:gd name="connsiteY18" fmla="*/ 33600 h 33600"/>
                      <a:gd name="connsiteX19" fmla="*/ 3516625 w 7424737"/>
                      <a:gd name="connsiteY19" fmla="*/ 33600 h 33600"/>
                      <a:gd name="connsiteX20" fmla="*/ 2767402 w 7424737"/>
                      <a:gd name="connsiteY20" fmla="*/ 33600 h 33600"/>
                      <a:gd name="connsiteX21" fmla="*/ 2240921 w 7424737"/>
                      <a:gd name="connsiteY21" fmla="*/ 33600 h 33600"/>
                      <a:gd name="connsiteX22" fmla="*/ 1788687 w 7424737"/>
                      <a:gd name="connsiteY22" fmla="*/ 33600 h 33600"/>
                      <a:gd name="connsiteX23" fmla="*/ 1187958 w 7424737"/>
                      <a:gd name="connsiteY23" fmla="*/ 33600 h 33600"/>
                      <a:gd name="connsiteX24" fmla="*/ 0 w 7424737"/>
                      <a:gd name="connsiteY24" fmla="*/ 33600 h 33600"/>
                      <a:gd name="connsiteX25" fmla="*/ 0 w 7424737"/>
                      <a:gd name="connsiteY25" fmla="*/ 0 h 3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7424737" h="33600" fill="none" extrusionOk="0">
                        <a:moveTo>
                          <a:pt x="0" y="0"/>
                        </a:moveTo>
                        <a:cubicBezTo>
                          <a:pt x="195690" y="-24134"/>
                          <a:pt x="454326" y="-24816"/>
                          <a:pt x="749223" y="0"/>
                        </a:cubicBezTo>
                        <a:cubicBezTo>
                          <a:pt x="1044120" y="24816"/>
                          <a:pt x="1141683" y="21351"/>
                          <a:pt x="1275705" y="0"/>
                        </a:cubicBezTo>
                        <a:cubicBezTo>
                          <a:pt x="1409727" y="-21351"/>
                          <a:pt x="1573715" y="-21874"/>
                          <a:pt x="1802186" y="0"/>
                        </a:cubicBezTo>
                        <a:cubicBezTo>
                          <a:pt x="2030657" y="21874"/>
                          <a:pt x="2152003" y="82"/>
                          <a:pt x="2254420" y="0"/>
                        </a:cubicBezTo>
                        <a:cubicBezTo>
                          <a:pt x="2356837" y="-82"/>
                          <a:pt x="2882298" y="30175"/>
                          <a:pt x="3077891" y="0"/>
                        </a:cubicBezTo>
                        <a:cubicBezTo>
                          <a:pt x="3273484" y="-30175"/>
                          <a:pt x="3589911" y="-6008"/>
                          <a:pt x="3901362" y="0"/>
                        </a:cubicBezTo>
                        <a:cubicBezTo>
                          <a:pt x="4212813" y="6008"/>
                          <a:pt x="4553239" y="40641"/>
                          <a:pt x="4724833" y="0"/>
                        </a:cubicBezTo>
                        <a:cubicBezTo>
                          <a:pt x="4896427" y="-40641"/>
                          <a:pt x="5010221" y="-17186"/>
                          <a:pt x="5177067" y="0"/>
                        </a:cubicBezTo>
                        <a:cubicBezTo>
                          <a:pt x="5343913" y="17186"/>
                          <a:pt x="5517898" y="-8220"/>
                          <a:pt x="5777795" y="0"/>
                        </a:cubicBezTo>
                        <a:cubicBezTo>
                          <a:pt x="6037692" y="8220"/>
                          <a:pt x="6118527" y="-820"/>
                          <a:pt x="6230029" y="0"/>
                        </a:cubicBezTo>
                        <a:cubicBezTo>
                          <a:pt x="6341531" y="820"/>
                          <a:pt x="6949714" y="35007"/>
                          <a:pt x="7424737" y="0"/>
                        </a:cubicBezTo>
                        <a:cubicBezTo>
                          <a:pt x="7426360" y="6985"/>
                          <a:pt x="7423297" y="24774"/>
                          <a:pt x="7424737" y="33600"/>
                        </a:cubicBezTo>
                        <a:cubicBezTo>
                          <a:pt x="7043752" y="62226"/>
                          <a:pt x="6943241" y="60894"/>
                          <a:pt x="6601266" y="33600"/>
                        </a:cubicBezTo>
                        <a:cubicBezTo>
                          <a:pt x="6259291" y="6306"/>
                          <a:pt x="6243707" y="12445"/>
                          <a:pt x="6149032" y="33600"/>
                        </a:cubicBezTo>
                        <a:cubicBezTo>
                          <a:pt x="6054357" y="54755"/>
                          <a:pt x="5874255" y="47095"/>
                          <a:pt x="5622551" y="33600"/>
                        </a:cubicBezTo>
                        <a:cubicBezTo>
                          <a:pt x="5370847" y="20105"/>
                          <a:pt x="5213200" y="30999"/>
                          <a:pt x="5096069" y="33600"/>
                        </a:cubicBezTo>
                        <a:cubicBezTo>
                          <a:pt x="4978938" y="36201"/>
                          <a:pt x="4710899" y="56987"/>
                          <a:pt x="4569588" y="33600"/>
                        </a:cubicBezTo>
                        <a:cubicBezTo>
                          <a:pt x="4428277" y="10213"/>
                          <a:pt x="4243286" y="9202"/>
                          <a:pt x="4043107" y="33600"/>
                        </a:cubicBezTo>
                        <a:cubicBezTo>
                          <a:pt x="3842928" y="57998"/>
                          <a:pt x="3694817" y="56866"/>
                          <a:pt x="3516625" y="33600"/>
                        </a:cubicBezTo>
                        <a:cubicBezTo>
                          <a:pt x="3338433" y="10334"/>
                          <a:pt x="3038594" y="29599"/>
                          <a:pt x="2767402" y="33600"/>
                        </a:cubicBezTo>
                        <a:cubicBezTo>
                          <a:pt x="2496210" y="37601"/>
                          <a:pt x="2494972" y="10779"/>
                          <a:pt x="2240921" y="33600"/>
                        </a:cubicBezTo>
                        <a:cubicBezTo>
                          <a:pt x="1986870" y="56421"/>
                          <a:pt x="1965703" y="28601"/>
                          <a:pt x="1788687" y="33600"/>
                        </a:cubicBezTo>
                        <a:cubicBezTo>
                          <a:pt x="1611671" y="38599"/>
                          <a:pt x="1433644" y="10591"/>
                          <a:pt x="1187958" y="33600"/>
                        </a:cubicBezTo>
                        <a:cubicBezTo>
                          <a:pt x="942272" y="56609"/>
                          <a:pt x="444129" y="62328"/>
                          <a:pt x="0" y="33600"/>
                        </a:cubicBezTo>
                        <a:cubicBezTo>
                          <a:pt x="-1477" y="17162"/>
                          <a:pt x="-746" y="10030"/>
                          <a:pt x="0" y="0"/>
                        </a:cubicBezTo>
                        <a:close/>
                      </a:path>
                      <a:path w="7424737" h="33600" stroke="0" extrusionOk="0">
                        <a:moveTo>
                          <a:pt x="0" y="0"/>
                        </a:moveTo>
                        <a:cubicBezTo>
                          <a:pt x="206553" y="19558"/>
                          <a:pt x="334979" y="-10687"/>
                          <a:pt x="526481" y="0"/>
                        </a:cubicBezTo>
                        <a:cubicBezTo>
                          <a:pt x="717983" y="10687"/>
                          <a:pt x="788284" y="17090"/>
                          <a:pt x="978715" y="0"/>
                        </a:cubicBezTo>
                        <a:cubicBezTo>
                          <a:pt x="1169146" y="-17090"/>
                          <a:pt x="1265179" y="-13095"/>
                          <a:pt x="1505197" y="0"/>
                        </a:cubicBezTo>
                        <a:cubicBezTo>
                          <a:pt x="1745215" y="13095"/>
                          <a:pt x="2032464" y="11424"/>
                          <a:pt x="2180173" y="0"/>
                        </a:cubicBezTo>
                        <a:cubicBezTo>
                          <a:pt x="2327882" y="-11424"/>
                          <a:pt x="2587856" y="-13385"/>
                          <a:pt x="2929396" y="0"/>
                        </a:cubicBezTo>
                        <a:cubicBezTo>
                          <a:pt x="3270936" y="13385"/>
                          <a:pt x="3577501" y="9223"/>
                          <a:pt x="3752867" y="0"/>
                        </a:cubicBezTo>
                        <a:cubicBezTo>
                          <a:pt x="3928233" y="-9223"/>
                          <a:pt x="4361215" y="-3368"/>
                          <a:pt x="4576338" y="0"/>
                        </a:cubicBezTo>
                        <a:cubicBezTo>
                          <a:pt x="4791461" y="3368"/>
                          <a:pt x="4968178" y="20565"/>
                          <a:pt x="5177067" y="0"/>
                        </a:cubicBezTo>
                        <a:cubicBezTo>
                          <a:pt x="5385956" y="-20565"/>
                          <a:pt x="5584901" y="-8825"/>
                          <a:pt x="5926290" y="0"/>
                        </a:cubicBezTo>
                        <a:cubicBezTo>
                          <a:pt x="6267679" y="8825"/>
                          <a:pt x="6452358" y="25669"/>
                          <a:pt x="6601266" y="0"/>
                        </a:cubicBezTo>
                        <a:cubicBezTo>
                          <a:pt x="6750174" y="-25669"/>
                          <a:pt x="7169568" y="18531"/>
                          <a:pt x="7424737" y="0"/>
                        </a:cubicBezTo>
                        <a:cubicBezTo>
                          <a:pt x="7425868" y="15446"/>
                          <a:pt x="7424449" y="25156"/>
                          <a:pt x="7424737" y="33600"/>
                        </a:cubicBezTo>
                        <a:cubicBezTo>
                          <a:pt x="7149312" y="45334"/>
                          <a:pt x="6985098" y="45745"/>
                          <a:pt x="6749761" y="33600"/>
                        </a:cubicBezTo>
                        <a:cubicBezTo>
                          <a:pt x="6514424" y="21455"/>
                          <a:pt x="6296671" y="30820"/>
                          <a:pt x="6149032" y="33600"/>
                        </a:cubicBezTo>
                        <a:cubicBezTo>
                          <a:pt x="6001393" y="36380"/>
                          <a:pt x="5748931" y="22893"/>
                          <a:pt x="5548303" y="33600"/>
                        </a:cubicBezTo>
                        <a:cubicBezTo>
                          <a:pt x="5347675" y="44307"/>
                          <a:pt x="4919999" y="62805"/>
                          <a:pt x="4724833" y="33600"/>
                        </a:cubicBezTo>
                        <a:cubicBezTo>
                          <a:pt x="4529667" y="4396"/>
                          <a:pt x="4381500" y="16549"/>
                          <a:pt x="4198351" y="33600"/>
                        </a:cubicBezTo>
                        <a:cubicBezTo>
                          <a:pt x="4015202" y="50651"/>
                          <a:pt x="3678582" y="59635"/>
                          <a:pt x="3449128" y="33600"/>
                        </a:cubicBezTo>
                        <a:cubicBezTo>
                          <a:pt x="3219674" y="7565"/>
                          <a:pt x="3179195" y="34078"/>
                          <a:pt x="2996894" y="33600"/>
                        </a:cubicBezTo>
                        <a:cubicBezTo>
                          <a:pt x="2814593" y="33122"/>
                          <a:pt x="2586038" y="29142"/>
                          <a:pt x="2321918" y="33600"/>
                        </a:cubicBezTo>
                        <a:cubicBezTo>
                          <a:pt x="2057798" y="38058"/>
                          <a:pt x="1975118" y="57995"/>
                          <a:pt x="1795436" y="33600"/>
                        </a:cubicBezTo>
                        <a:cubicBezTo>
                          <a:pt x="1615754" y="9205"/>
                          <a:pt x="1380500" y="-5459"/>
                          <a:pt x="971966" y="33600"/>
                        </a:cubicBezTo>
                        <a:cubicBezTo>
                          <a:pt x="563432" y="72659"/>
                          <a:pt x="383458" y="1112"/>
                          <a:pt x="0" y="33600"/>
                        </a:cubicBezTo>
                        <a:cubicBezTo>
                          <a:pt x="-1523" y="22754"/>
                          <a:pt x="-290" y="14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C8FD7AA-A360-4D74-B2D6-E9FA30BE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3"/>
          <a:stretch/>
        </p:blipFill>
        <p:spPr>
          <a:xfrm>
            <a:off x="2503428" y="4838395"/>
            <a:ext cx="14787492" cy="65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5377" y="3755014"/>
            <a:ext cx="16548545" cy="148237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E59699C-0342-45CA-918B-66D711E84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4381500"/>
            <a:ext cx="8434388" cy="6646863"/>
          </a:xfrm>
          <a:prstGeom prst="rect">
            <a:avLst/>
          </a:prstGeom>
        </p:spPr>
      </p:pic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5399B8DF-94E0-4695-A813-5CDDC5B91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13" y="4381500"/>
            <a:ext cx="8032750" cy="6646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3F746-8070-4018-83C9-92385D0D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75" y="1114420"/>
            <a:ext cx="16972949" cy="2435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br>
              <a:rPr lang="en-US" sz="3900" b="1" kern="1200">
                <a:latin typeface="+mj-lt"/>
                <a:ea typeface="+mj-ea"/>
                <a:cs typeface="+mj-cs"/>
              </a:rPr>
            </a:br>
            <a:br>
              <a:rPr lang="en-US" sz="3900" b="1" kern="1200">
                <a:latin typeface="+mj-lt"/>
                <a:ea typeface="+mj-ea"/>
                <a:cs typeface="+mj-cs"/>
              </a:rPr>
            </a:br>
            <a:br>
              <a:rPr lang="en-US" sz="3900" b="1" kern="1200">
                <a:latin typeface="+mj-lt"/>
                <a:ea typeface="+mj-ea"/>
                <a:cs typeface="+mj-cs"/>
              </a:rPr>
            </a:br>
            <a:r>
              <a:rPr lang="en-US" sz="3900" b="1" kern="1200">
                <a:latin typeface="+mj-lt"/>
                <a:ea typeface="+mj-ea"/>
                <a:cs typeface="+mj-cs"/>
              </a:rPr>
              <a:t>UNIVARIATE: SEGMENTED ANALYSIS  SAMPLE CHARTS</a:t>
            </a:r>
            <a:endParaRPr lang="en-US" sz="3900"/>
          </a:p>
        </p:txBody>
      </p:sp>
    </p:spTree>
    <p:extLst>
      <p:ext uri="{BB962C8B-B14F-4D97-AF65-F5344CB8AC3E}">
        <p14:creationId xmlns:p14="http://schemas.microsoft.com/office/powerpoint/2010/main" val="128391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794350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49D3D-55F6-4D74-9C92-656511AF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13" y="1177363"/>
            <a:ext cx="5551760" cy="10257742"/>
          </a:xfrm>
        </p:spPr>
        <p:txBody>
          <a:bodyPr anchor="ctr">
            <a:normAutofit/>
          </a:bodyPr>
          <a:lstStyle/>
          <a:p>
            <a:r>
              <a:rPr lang="en-US" sz="7200" b="1" dirty="0"/>
              <a:t>UNIVARIATE: SEGMENTED ANALYSIS - INFERENCE</a:t>
            </a:r>
            <a:endParaRPr lang="en-IN" sz="72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65886" y="6363895"/>
            <a:ext cx="9939990" cy="29699"/>
          </a:xfrm>
          <a:custGeom>
            <a:avLst/>
            <a:gdLst>
              <a:gd name="connsiteX0" fmla="*/ 0 w 9939990"/>
              <a:gd name="connsiteY0" fmla="*/ 0 h 29699"/>
              <a:gd name="connsiteX1" fmla="*/ 861466 w 9939990"/>
              <a:gd name="connsiteY1" fmla="*/ 0 h 29699"/>
              <a:gd name="connsiteX2" fmla="*/ 1325332 w 9939990"/>
              <a:gd name="connsiteY2" fmla="*/ 0 h 29699"/>
              <a:gd name="connsiteX3" fmla="*/ 2087398 w 9939990"/>
              <a:gd name="connsiteY3" fmla="*/ 0 h 29699"/>
              <a:gd name="connsiteX4" fmla="*/ 2551264 w 9939990"/>
              <a:gd name="connsiteY4" fmla="*/ 0 h 29699"/>
              <a:gd name="connsiteX5" fmla="*/ 3213930 w 9939990"/>
              <a:gd name="connsiteY5" fmla="*/ 0 h 29699"/>
              <a:gd name="connsiteX6" fmla="*/ 3975996 w 9939990"/>
              <a:gd name="connsiteY6" fmla="*/ 0 h 29699"/>
              <a:gd name="connsiteX7" fmla="*/ 4340462 w 9939990"/>
              <a:gd name="connsiteY7" fmla="*/ 0 h 29699"/>
              <a:gd name="connsiteX8" fmla="*/ 4704929 w 9939990"/>
              <a:gd name="connsiteY8" fmla="*/ 0 h 29699"/>
              <a:gd name="connsiteX9" fmla="*/ 5566394 w 9939990"/>
              <a:gd name="connsiteY9" fmla="*/ 0 h 29699"/>
              <a:gd name="connsiteX10" fmla="*/ 6229060 w 9939990"/>
              <a:gd name="connsiteY10" fmla="*/ 0 h 29699"/>
              <a:gd name="connsiteX11" fmla="*/ 6593527 w 9939990"/>
              <a:gd name="connsiteY11" fmla="*/ 0 h 29699"/>
              <a:gd name="connsiteX12" fmla="*/ 7256193 w 9939990"/>
              <a:gd name="connsiteY12" fmla="*/ 0 h 29699"/>
              <a:gd name="connsiteX13" fmla="*/ 8117659 w 9939990"/>
              <a:gd name="connsiteY13" fmla="*/ 0 h 29699"/>
              <a:gd name="connsiteX14" fmla="*/ 8680925 w 9939990"/>
              <a:gd name="connsiteY14" fmla="*/ 0 h 29699"/>
              <a:gd name="connsiteX15" fmla="*/ 9244191 w 9939990"/>
              <a:gd name="connsiteY15" fmla="*/ 0 h 29699"/>
              <a:gd name="connsiteX16" fmla="*/ 9939990 w 9939990"/>
              <a:gd name="connsiteY16" fmla="*/ 0 h 29699"/>
              <a:gd name="connsiteX17" fmla="*/ 9939990 w 9939990"/>
              <a:gd name="connsiteY17" fmla="*/ 29699 h 29699"/>
              <a:gd name="connsiteX18" fmla="*/ 9277324 w 9939990"/>
              <a:gd name="connsiteY18" fmla="*/ 29699 h 29699"/>
              <a:gd name="connsiteX19" fmla="*/ 8515258 w 9939990"/>
              <a:gd name="connsiteY19" fmla="*/ 29699 h 29699"/>
              <a:gd name="connsiteX20" fmla="*/ 7753192 w 9939990"/>
              <a:gd name="connsiteY20" fmla="*/ 29699 h 29699"/>
              <a:gd name="connsiteX21" fmla="*/ 7289326 w 9939990"/>
              <a:gd name="connsiteY21" fmla="*/ 29699 h 29699"/>
              <a:gd name="connsiteX22" fmla="*/ 6427860 w 9939990"/>
              <a:gd name="connsiteY22" fmla="*/ 29699 h 29699"/>
              <a:gd name="connsiteX23" fmla="*/ 5765194 w 9939990"/>
              <a:gd name="connsiteY23" fmla="*/ 29699 h 29699"/>
              <a:gd name="connsiteX24" fmla="*/ 5400728 w 9939990"/>
              <a:gd name="connsiteY24" fmla="*/ 29699 h 29699"/>
              <a:gd name="connsiteX25" fmla="*/ 4738062 w 9939990"/>
              <a:gd name="connsiteY25" fmla="*/ 29699 h 29699"/>
              <a:gd name="connsiteX26" fmla="*/ 4174796 w 9939990"/>
              <a:gd name="connsiteY26" fmla="*/ 29699 h 29699"/>
              <a:gd name="connsiteX27" fmla="*/ 3611530 w 9939990"/>
              <a:gd name="connsiteY27" fmla="*/ 29699 h 29699"/>
              <a:gd name="connsiteX28" fmla="*/ 3048264 w 9939990"/>
              <a:gd name="connsiteY28" fmla="*/ 29699 h 29699"/>
              <a:gd name="connsiteX29" fmla="*/ 2484998 w 9939990"/>
              <a:gd name="connsiteY29" fmla="*/ 29699 h 29699"/>
              <a:gd name="connsiteX30" fmla="*/ 1722932 w 9939990"/>
              <a:gd name="connsiteY30" fmla="*/ 29699 h 29699"/>
              <a:gd name="connsiteX31" fmla="*/ 1060266 w 9939990"/>
              <a:gd name="connsiteY31" fmla="*/ 29699 h 29699"/>
              <a:gd name="connsiteX32" fmla="*/ 695799 w 9939990"/>
              <a:gd name="connsiteY32" fmla="*/ 29699 h 29699"/>
              <a:gd name="connsiteX33" fmla="*/ 0 w 9939990"/>
              <a:gd name="connsiteY33" fmla="*/ 29699 h 29699"/>
              <a:gd name="connsiteX34" fmla="*/ 0 w 9939990"/>
              <a:gd name="connsiteY34" fmla="*/ 0 h 29699"/>
              <a:gd name="connsiteX0" fmla="*/ 0 w 9939990"/>
              <a:gd name="connsiteY0" fmla="*/ 0 h 29699"/>
              <a:gd name="connsiteX1" fmla="*/ 563266 w 9939990"/>
              <a:gd name="connsiteY1" fmla="*/ 0 h 29699"/>
              <a:gd name="connsiteX2" fmla="*/ 927732 w 9939990"/>
              <a:gd name="connsiteY2" fmla="*/ 0 h 29699"/>
              <a:gd name="connsiteX3" fmla="*/ 1789198 w 9939990"/>
              <a:gd name="connsiteY3" fmla="*/ 0 h 29699"/>
              <a:gd name="connsiteX4" fmla="*/ 2352464 w 9939990"/>
              <a:gd name="connsiteY4" fmla="*/ 0 h 29699"/>
              <a:gd name="connsiteX5" fmla="*/ 2915730 w 9939990"/>
              <a:gd name="connsiteY5" fmla="*/ 0 h 29699"/>
              <a:gd name="connsiteX6" fmla="*/ 3777196 w 9939990"/>
              <a:gd name="connsiteY6" fmla="*/ 0 h 29699"/>
              <a:gd name="connsiteX7" fmla="*/ 4241062 w 9939990"/>
              <a:gd name="connsiteY7" fmla="*/ 0 h 29699"/>
              <a:gd name="connsiteX8" fmla="*/ 5102528 w 9939990"/>
              <a:gd name="connsiteY8" fmla="*/ 0 h 29699"/>
              <a:gd name="connsiteX9" fmla="*/ 5963994 w 9939990"/>
              <a:gd name="connsiteY9" fmla="*/ 0 h 29699"/>
              <a:gd name="connsiteX10" fmla="*/ 6626660 w 9939990"/>
              <a:gd name="connsiteY10" fmla="*/ 0 h 29699"/>
              <a:gd name="connsiteX11" fmla="*/ 7488126 w 9939990"/>
              <a:gd name="connsiteY11" fmla="*/ 0 h 29699"/>
              <a:gd name="connsiteX12" fmla="*/ 8051392 w 9939990"/>
              <a:gd name="connsiteY12" fmla="*/ 0 h 29699"/>
              <a:gd name="connsiteX13" fmla="*/ 8614658 w 9939990"/>
              <a:gd name="connsiteY13" fmla="*/ 0 h 29699"/>
              <a:gd name="connsiteX14" fmla="*/ 9376724 w 9939990"/>
              <a:gd name="connsiteY14" fmla="*/ 0 h 29699"/>
              <a:gd name="connsiteX15" fmla="*/ 9939990 w 9939990"/>
              <a:gd name="connsiteY15" fmla="*/ 0 h 29699"/>
              <a:gd name="connsiteX16" fmla="*/ 9939990 w 9939990"/>
              <a:gd name="connsiteY16" fmla="*/ 29699 h 29699"/>
              <a:gd name="connsiteX17" fmla="*/ 9177924 w 9939990"/>
              <a:gd name="connsiteY17" fmla="*/ 29699 h 29699"/>
              <a:gd name="connsiteX18" fmla="*/ 8515258 w 9939990"/>
              <a:gd name="connsiteY18" fmla="*/ 29699 h 29699"/>
              <a:gd name="connsiteX19" fmla="*/ 8150792 w 9939990"/>
              <a:gd name="connsiteY19" fmla="*/ 29699 h 29699"/>
              <a:gd name="connsiteX20" fmla="*/ 7686926 w 9939990"/>
              <a:gd name="connsiteY20" fmla="*/ 29699 h 29699"/>
              <a:gd name="connsiteX21" fmla="*/ 6825460 w 9939990"/>
              <a:gd name="connsiteY21" fmla="*/ 29699 h 29699"/>
              <a:gd name="connsiteX22" fmla="*/ 6162794 w 9939990"/>
              <a:gd name="connsiteY22" fmla="*/ 29699 h 29699"/>
              <a:gd name="connsiteX23" fmla="*/ 5698928 w 9939990"/>
              <a:gd name="connsiteY23" fmla="*/ 29699 h 29699"/>
              <a:gd name="connsiteX24" fmla="*/ 5036262 w 9939990"/>
              <a:gd name="connsiteY24" fmla="*/ 29699 h 29699"/>
              <a:gd name="connsiteX25" fmla="*/ 4671795 w 9939990"/>
              <a:gd name="connsiteY25" fmla="*/ 29699 h 29699"/>
              <a:gd name="connsiteX26" fmla="*/ 4307329 w 9939990"/>
              <a:gd name="connsiteY26" fmla="*/ 29699 h 29699"/>
              <a:gd name="connsiteX27" fmla="*/ 3644663 w 9939990"/>
              <a:gd name="connsiteY27" fmla="*/ 29699 h 29699"/>
              <a:gd name="connsiteX28" fmla="*/ 3180797 w 9939990"/>
              <a:gd name="connsiteY28" fmla="*/ 29699 h 29699"/>
              <a:gd name="connsiteX29" fmla="*/ 2418731 w 9939990"/>
              <a:gd name="connsiteY29" fmla="*/ 29699 h 29699"/>
              <a:gd name="connsiteX30" fmla="*/ 1954865 w 9939990"/>
              <a:gd name="connsiteY30" fmla="*/ 29699 h 29699"/>
              <a:gd name="connsiteX31" fmla="*/ 1192799 w 9939990"/>
              <a:gd name="connsiteY31" fmla="*/ 29699 h 29699"/>
              <a:gd name="connsiteX32" fmla="*/ 828333 w 9939990"/>
              <a:gd name="connsiteY32" fmla="*/ 29699 h 29699"/>
              <a:gd name="connsiteX33" fmla="*/ 0 w 9939990"/>
              <a:gd name="connsiteY33" fmla="*/ 29699 h 29699"/>
              <a:gd name="connsiteX34" fmla="*/ 0 w 9939990"/>
              <a:gd name="connsiteY34" fmla="*/ 0 h 2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39990" h="29699" fill="none" extrusionOk="0">
                <a:moveTo>
                  <a:pt x="0" y="0"/>
                </a:moveTo>
                <a:cubicBezTo>
                  <a:pt x="246789" y="-36150"/>
                  <a:pt x="423818" y="-22074"/>
                  <a:pt x="861466" y="0"/>
                </a:cubicBezTo>
                <a:cubicBezTo>
                  <a:pt x="1268172" y="-28594"/>
                  <a:pt x="1201045" y="15616"/>
                  <a:pt x="1325332" y="0"/>
                </a:cubicBezTo>
                <a:cubicBezTo>
                  <a:pt x="1436414" y="-23487"/>
                  <a:pt x="1930728" y="20247"/>
                  <a:pt x="2087398" y="0"/>
                </a:cubicBezTo>
                <a:cubicBezTo>
                  <a:pt x="2258422" y="-15574"/>
                  <a:pt x="2417670" y="-13813"/>
                  <a:pt x="2551264" y="0"/>
                </a:cubicBezTo>
                <a:cubicBezTo>
                  <a:pt x="2642297" y="35660"/>
                  <a:pt x="2933782" y="-3807"/>
                  <a:pt x="3213930" y="0"/>
                </a:cubicBezTo>
                <a:cubicBezTo>
                  <a:pt x="3495006" y="-29360"/>
                  <a:pt x="3719855" y="-48113"/>
                  <a:pt x="3975996" y="0"/>
                </a:cubicBezTo>
                <a:cubicBezTo>
                  <a:pt x="4234749" y="28314"/>
                  <a:pt x="4200239" y="-5597"/>
                  <a:pt x="4340462" y="0"/>
                </a:cubicBezTo>
                <a:cubicBezTo>
                  <a:pt x="4495559" y="-8500"/>
                  <a:pt x="4614937" y="15787"/>
                  <a:pt x="4704929" y="0"/>
                </a:cubicBezTo>
                <a:cubicBezTo>
                  <a:pt x="4813450" y="-29580"/>
                  <a:pt x="5230269" y="-117756"/>
                  <a:pt x="5566394" y="0"/>
                </a:cubicBezTo>
                <a:cubicBezTo>
                  <a:pt x="5923496" y="40457"/>
                  <a:pt x="5931345" y="-5436"/>
                  <a:pt x="6229060" y="0"/>
                </a:cubicBezTo>
                <a:cubicBezTo>
                  <a:pt x="6531877" y="8432"/>
                  <a:pt x="6461164" y="20035"/>
                  <a:pt x="6593527" y="0"/>
                </a:cubicBezTo>
                <a:cubicBezTo>
                  <a:pt x="6705387" y="-13354"/>
                  <a:pt x="7065345" y="-69195"/>
                  <a:pt x="7256193" y="0"/>
                </a:cubicBezTo>
                <a:cubicBezTo>
                  <a:pt x="7401786" y="44501"/>
                  <a:pt x="7808144" y="23055"/>
                  <a:pt x="8117659" y="0"/>
                </a:cubicBezTo>
                <a:cubicBezTo>
                  <a:pt x="8418343" y="29134"/>
                  <a:pt x="8437427" y="352"/>
                  <a:pt x="8680925" y="0"/>
                </a:cubicBezTo>
                <a:cubicBezTo>
                  <a:pt x="8926776" y="-162"/>
                  <a:pt x="9064429" y="-22768"/>
                  <a:pt x="9244191" y="0"/>
                </a:cubicBezTo>
                <a:cubicBezTo>
                  <a:pt x="9392904" y="-7999"/>
                  <a:pt x="9633324" y="-19219"/>
                  <a:pt x="9939990" y="0"/>
                </a:cubicBezTo>
                <a:cubicBezTo>
                  <a:pt x="9939010" y="8861"/>
                  <a:pt x="9938348" y="16245"/>
                  <a:pt x="9939990" y="29699"/>
                </a:cubicBezTo>
                <a:cubicBezTo>
                  <a:pt x="9667747" y="728"/>
                  <a:pt x="9560080" y="29468"/>
                  <a:pt x="9277324" y="29699"/>
                </a:cubicBezTo>
                <a:cubicBezTo>
                  <a:pt x="8977387" y="31635"/>
                  <a:pt x="8885442" y="29834"/>
                  <a:pt x="8515258" y="29699"/>
                </a:cubicBezTo>
                <a:cubicBezTo>
                  <a:pt x="8152369" y="1131"/>
                  <a:pt x="8063502" y="13598"/>
                  <a:pt x="7753192" y="29699"/>
                </a:cubicBezTo>
                <a:cubicBezTo>
                  <a:pt x="7455293" y="35082"/>
                  <a:pt x="7429492" y="16985"/>
                  <a:pt x="7289326" y="29699"/>
                </a:cubicBezTo>
                <a:cubicBezTo>
                  <a:pt x="7160462" y="72346"/>
                  <a:pt x="6694953" y="1293"/>
                  <a:pt x="6427860" y="29699"/>
                </a:cubicBezTo>
                <a:cubicBezTo>
                  <a:pt x="6178977" y="52595"/>
                  <a:pt x="6069719" y="28501"/>
                  <a:pt x="5765194" y="29699"/>
                </a:cubicBezTo>
                <a:cubicBezTo>
                  <a:pt x="5450198" y="9517"/>
                  <a:pt x="5554123" y="27986"/>
                  <a:pt x="5400728" y="29699"/>
                </a:cubicBezTo>
                <a:cubicBezTo>
                  <a:pt x="5241510" y="86382"/>
                  <a:pt x="4985925" y="8734"/>
                  <a:pt x="4738062" y="29699"/>
                </a:cubicBezTo>
                <a:cubicBezTo>
                  <a:pt x="4543816" y="18873"/>
                  <a:pt x="4315000" y="43269"/>
                  <a:pt x="4174796" y="29699"/>
                </a:cubicBezTo>
                <a:cubicBezTo>
                  <a:pt x="4040413" y="14074"/>
                  <a:pt x="3892839" y="39324"/>
                  <a:pt x="3611530" y="29699"/>
                </a:cubicBezTo>
                <a:cubicBezTo>
                  <a:pt x="3355441" y="13659"/>
                  <a:pt x="3296282" y="29894"/>
                  <a:pt x="3048264" y="29699"/>
                </a:cubicBezTo>
                <a:cubicBezTo>
                  <a:pt x="2776212" y="30275"/>
                  <a:pt x="2704406" y="14402"/>
                  <a:pt x="2484998" y="29699"/>
                </a:cubicBezTo>
                <a:cubicBezTo>
                  <a:pt x="2289208" y="19935"/>
                  <a:pt x="2010111" y="38358"/>
                  <a:pt x="1722932" y="29699"/>
                </a:cubicBezTo>
                <a:cubicBezTo>
                  <a:pt x="1471070" y="18317"/>
                  <a:pt x="1233592" y="31724"/>
                  <a:pt x="1060266" y="29699"/>
                </a:cubicBezTo>
                <a:cubicBezTo>
                  <a:pt x="900500" y="24135"/>
                  <a:pt x="876764" y="16143"/>
                  <a:pt x="695799" y="29699"/>
                </a:cubicBezTo>
                <a:cubicBezTo>
                  <a:pt x="520083" y="41808"/>
                  <a:pt x="189723" y="13560"/>
                  <a:pt x="0" y="29699"/>
                </a:cubicBezTo>
                <a:cubicBezTo>
                  <a:pt x="526" y="15476"/>
                  <a:pt x="-1057" y="9142"/>
                  <a:pt x="0" y="0"/>
                </a:cubicBezTo>
                <a:close/>
              </a:path>
              <a:path w="9939990" h="29699" stroke="0" extrusionOk="0">
                <a:moveTo>
                  <a:pt x="0" y="0"/>
                </a:moveTo>
                <a:cubicBezTo>
                  <a:pt x="273339" y="-19849"/>
                  <a:pt x="298871" y="8755"/>
                  <a:pt x="563266" y="0"/>
                </a:cubicBezTo>
                <a:cubicBezTo>
                  <a:pt x="817227" y="-8722"/>
                  <a:pt x="765985" y="610"/>
                  <a:pt x="927732" y="0"/>
                </a:cubicBezTo>
                <a:cubicBezTo>
                  <a:pt x="1076102" y="-24808"/>
                  <a:pt x="1569961" y="-13426"/>
                  <a:pt x="1789198" y="0"/>
                </a:cubicBezTo>
                <a:cubicBezTo>
                  <a:pt x="1995352" y="36651"/>
                  <a:pt x="2113167" y="13011"/>
                  <a:pt x="2352464" y="0"/>
                </a:cubicBezTo>
                <a:cubicBezTo>
                  <a:pt x="2617112" y="-13694"/>
                  <a:pt x="2696833" y="25639"/>
                  <a:pt x="2915730" y="0"/>
                </a:cubicBezTo>
                <a:cubicBezTo>
                  <a:pt x="3127385" y="15171"/>
                  <a:pt x="3596059" y="-28445"/>
                  <a:pt x="3777196" y="0"/>
                </a:cubicBezTo>
                <a:cubicBezTo>
                  <a:pt x="3986877" y="4222"/>
                  <a:pt x="4033793" y="5891"/>
                  <a:pt x="4241062" y="0"/>
                </a:cubicBezTo>
                <a:cubicBezTo>
                  <a:pt x="4444006" y="13810"/>
                  <a:pt x="4760508" y="47599"/>
                  <a:pt x="5102528" y="0"/>
                </a:cubicBezTo>
                <a:cubicBezTo>
                  <a:pt x="5481074" y="-33455"/>
                  <a:pt x="5630115" y="-54902"/>
                  <a:pt x="5963994" y="0"/>
                </a:cubicBezTo>
                <a:cubicBezTo>
                  <a:pt x="6336725" y="33409"/>
                  <a:pt x="6462385" y="27145"/>
                  <a:pt x="6626660" y="0"/>
                </a:cubicBezTo>
                <a:cubicBezTo>
                  <a:pt x="6749086" y="22786"/>
                  <a:pt x="7313835" y="13574"/>
                  <a:pt x="7488126" y="0"/>
                </a:cubicBezTo>
                <a:cubicBezTo>
                  <a:pt x="7693363" y="-18566"/>
                  <a:pt x="7851499" y="-24533"/>
                  <a:pt x="8051392" y="0"/>
                </a:cubicBezTo>
                <a:cubicBezTo>
                  <a:pt x="8231796" y="26579"/>
                  <a:pt x="8395981" y="23146"/>
                  <a:pt x="8614658" y="0"/>
                </a:cubicBezTo>
                <a:cubicBezTo>
                  <a:pt x="8821166" y="-5989"/>
                  <a:pt x="9068939" y="37408"/>
                  <a:pt x="9376724" y="0"/>
                </a:cubicBezTo>
                <a:cubicBezTo>
                  <a:pt x="9682142" y="5596"/>
                  <a:pt x="9818982" y="23177"/>
                  <a:pt x="9939990" y="0"/>
                </a:cubicBezTo>
                <a:cubicBezTo>
                  <a:pt x="9938626" y="10247"/>
                  <a:pt x="9938483" y="15482"/>
                  <a:pt x="9939990" y="29699"/>
                </a:cubicBezTo>
                <a:cubicBezTo>
                  <a:pt x="9753840" y="4074"/>
                  <a:pt x="9374459" y="23946"/>
                  <a:pt x="9177924" y="29699"/>
                </a:cubicBezTo>
                <a:cubicBezTo>
                  <a:pt x="8940850" y="21850"/>
                  <a:pt x="8793676" y="37335"/>
                  <a:pt x="8515258" y="29699"/>
                </a:cubicBezTo>
                <a:cubicBezTo>
                  <a:pt x="8249516" y="32444"/>
                  <a:pt x="8297149" y="46272"/>
                  <a:pt x="8150792" y="29699"/>
                </a:cubicBezTo>
                <a:cubicBezTo>
                  <a:pt x="8020672" y="43634"/>
                  <a:pt x="7868182" y="-17718"/>
                  <a:pt x="7686926" y="29699"/>
                </a:cubicBezTo>
                <a:cubicBezTo>
                  <a:pt x="7506073" y="60401"/>
                  <a:pt x="7290506" y="34283"/>
                  <a:pt x="6825460" y="29699"/>
                </a:cubicBezTo>
                <a:cubicBezTo>
                  <a:pt x="6405091" y="35619"/>
                  <a:pt x="6297384" y="46765"/>
                  <a:pt x="6162794" y="29699"/>
                </a:cubicBezTo>
                <a:cubicBezTo>
                  <a:pt x="6039777" y="33374"/>
                  <a:pt x="5853755" y="23565"/>
                  <a:pt x="5698928" y="29699"/>
                </a:cubicBezTo>
                <a:cubicBezTo>
                  <a:pt x="5588492" y="61933"/>
                  <a:pt x="5361564" y="-5289"/>
                  <a:pt x="5036262" y="29699"/>
                </a:cubicBezTo>
                <a:cubicBezTo>
                  <a:pt x="4733892" y="58214"/>
                  <a:pt x="4842936" y="5102"/>
                  <a:pt x="4671795" y="29699"/>
                </a:cubicBezTo>
                <a:cubicBezTo>
                  <a:pt x="4516659" y="30678"/>
                  <a:pt x="4430836" y="25046"/>
                  <a:pt x="4307329" y="29699"/>
                </a:cubicBezTo>
                <a:cubicBezTo>
                  <a:pt x="4199029" y="35909"/>
                  <a:pt x="3962811" y="3210"/>
                  <a:pt x="3644663" y="29699"/>
                </a:cubicBezTo>
                <a:cubicBezTo>
                  <a:pt x="3338926" y="32410"/>
                  <a:pt x="3394926" y="14867"/>
                  <a:pt x="3180797" y="29699"/>
                </a:cubicBezTo>
                <a:cubicBezTo>
                  <a:pt x="2969133" y="42068"/>
                  <a:pt x="2600958" y="30985"/>
                  <a:pt x="2418731" y="29699"/>
                </a:cubicBezTo>
                <a:cubicBezTo>
                  <a:pt x="2229822" y="14892"/>
                  <a:pt x="2048129" y="3035"/>
                  <a:pt x="1954865" y="29699"/>
                </a:cubicBezTo>
                <a:cubicBezTo>
                  <a:pt x="1838914" y="27623"/>
                  <a:pt x="1502027" y="51561"/>
                  <a:pt x="1192799" y="29699"/>
                </a:cubicBezTo>
                <a:cubicBezTo>
                  <a:pt x="895342" y="31479"/>
                  <a:pt x="950026" y="35796"/>
                  <a:pt x="828333" y="29699"/>
                </a:cubicBezTo>
                <a:cubicBezTo>
                  <a:pt x="677081" y="31993"/>
                  <a:pt x="366419" y="-67157"/>
                  <a:pt x="0" y="29699"/>
                </a:cubicBezTo>
                <a:cubicBezTo>
                  <a:pt x="-212" y="16915"/>
                  <a:pt x="453" y="14011"/>
                  <a:pt x="0" y="0"/>
                </a:cubicBezTo>
                <a:close/>
              </a:path>
              <a:path w="9939990" h="29699" fill="none" stroke="0" extrusionOk="0">
                <a:moveTo>
                  <a:pt x="0" y="0"/>
                </a:moveTo>
                <a:cubicBezTo>
                  <a:pt x="206369" y="-9316"/>
                  <a:pt x="408345" y="46197"/>
                  <a:pt x="861466" y="0"/>
                </a:cubicBezTo>
                <a:cubicBezTo>
                  <a:pt x="1289438" y="-25497"/>
                  <a:pt x="1184324" y="8295"/>
                  <a:pt x="1325332" y="0"/>
                </a:cubicBezTo>
                <a:cubicBezTo>
                  <a:pt x="1437867" y="4207"/>
                  <a:pt x="1919338" y="58253"/>
                  <a:pt x="2087398" y="0"/>
                </a:cubicBezTo>
                <a:cubicBezTo>
                  <a:pt x="2228707" y="-37795"/>
                  <a:pt x="2415970" y="-11047"/>
                  <a:pt x="2551264" y="0"/>
                </a:cubicBezTo>
                <a:cubicBezTo>
                  <a:pt x="2737580" y="20684"/>
                  <a:pt x="2951621" y="-21035"/>
                  <a:pt x="3213930" y="0"/>
                </a:cubicBezTo>
                <a:cubicBezTo>
                  <a:pt x="3447726" y="-21592"/>
                  <a:pt x="3686365" y="-2865"/>
                  <a:pt x="3975996" y="0"/>
                </a:cubicBezTo>
                <a:cubicBezTo>
                  <a:pt x="4238331" y="22133"/>
                  <a:pt x="4190339" y="8680"/>
                  <a:pt x="4340462" y="0"/>
                </a:cubicBezTo>
                <a:cubicBezTo>
                  <a:pt x="4494968" y="7018"/>
                  <a:pt x="4620149" y="21897"/>
                  <a:pt x="4704929" y="0"/>
                </a:cubicBezTo>
                <a:cubicBezTo>
                  <a:pt x="4790432" y="-20168"/>
                  <a:pt x="5223305" y="-21886"/>
                  <a:pt x="5566394" y="0"/>
                </a:cubicBezTo>
                <a:cubicBezTo>
                  <a:pt x="5928820" y="40447"/>
                  <a:pt x="5936116" y="5214"/>
                  <a:pt x="6229060" y="0"/>
                </a:cubicBezTo>
                <a:cubicBezTo>
                  <a:pt x="6523340" y="2101"/>
                  <a:pt x="6471761" y="22204"/>
                  <a:pt x="6593527" y="0"/>
                </a:cubicBezTo>
                <a:cubicBezTo>
                  <a:pt x="6722479" y="-21332"/>
                  <a:pt x="7067690" y="-35170"/>
                  <a:pt x="7256193" y="0"/>
                </a:cubicBezTo>
                <a:cubicBezTo>
                  <a:pt x="7423009" y="31830"/>
                  <a:pt x="7794396" y="-45662"/>
                  <a:pt x="8117659" y="0"/>
                </a:cubicBezTo>
                <a:cubicBezTo>
                  <a:pt x="8422435" y="33522"/>
                  <a:pt x="8427242" y="-6253"/>
                  <a:pt x="8680925" y="0"/>
                </a:cubicBezTo>
                <a:cubicBezTo>
                  <a:pt x="8932309" y="-8038"/>
                  <a:pt x="9044509" y="-10646"/>
                  <a:pt x="9244191" y="0"/>
                </a:cubicBezTo>
                <a:cubicBezTo>
                  <a:pt x="9399362" y="62192"/>
                  <a:pt x="9658251" y="6256"/>
                  <a:pt x="9939990" y="0"/>
                </a:cubicBezTo>
                <a:cubicBezTo>
                  <a:pt x="9939392" y="8656"/>
                  <a:pt x="9939629" y="14534"/>
                  <a:pt x="9939990" y="29699"/>
                </a:cubicBezTo>
                <a:cubicBezTo>
                  <a:pt x="9673524" y="10976"/>
                  <a:pt x="9536047" y="25649"/>
                  <a:pt x="9277324" y="29699"/>
                </a:cubicBezTo>
                <a:cubicBezTo>
                  <a:pt x="8998814" y="39729"/>
                  <a:pt x="8880794" y="46032"/>
                  <a:pt x="8515258" y="29699"/>
                </a:cubicBezTo>
                <a:cubicBezTo>
                  <a:pt x="8147385" y="-98"/>
                  <a:pt x="8049910" y="19602"/>
                  <a:pt x="7753192" y="29699"/>
                </a:cubicBezTo>
                <a:cubicBezTo>
                  <a:pt x="7454464" y="44030"/>
                  <a:pt x="7422876" y="25621"/>
                  <a:pt x="7289326" y="29699"/>
                </a:cubicBezTo>
                <a:cubicBezTo>
                  <a:pt x="7134104" y="78699"/>
                  <a:pt x="6654403" y="-37473"/>
                  <a:pt x="6427860" y="29699"/>
                </a:cubicBezTo>
                <a:cubicBezTo>
                  <a:pt x="6170946" y="52991"/>
                  <a:pt x="6070920" y="38358"/>
                  <a:pt x="5765194" y="29699"/>
                </a:cubicBezTo>
                <a:cubicBezTo>
                  <a:pt x="5475178" y="18841"/>
                  <a:pt x="5524113" y="18526"/>
                  <a:pt x="5400728" y="29699"/>
                </a:cubicBezTo>
                <a:cubicBezTo>
                  <a:pt x="5252567" y="63475"/>
                  <a:pt x="4935212" y="14564"/>
                  <a:pt x="4738062" y="29699"/>
                </a:cubicBezTo>
                <a:cubicBezTo>
                  <a:pt x="4550716" y="24120"/>
                  <a:pt x="4314721" y="36084"/>
                  <a:pt x="4174796" y="29699"/>
                </a:cubicBezTo>
                <a:cubicBezTo>
                  <a:pt x="3999480" y="2873"/>
                  <a:pt x="3901102" y="17342"/>
                  <a:pt x="3611530" y="29699"/>
                </a:cubicBezTo>
                <a:cubicBezTo>
                  <a:pt x="3349977" y="13841"/>
                  <a:pt x="3296841" y="23454"/>
                  <a:pt x="3048264" y="29699"/>
                </a:cubicBezTo>
                <a:cubicBezTo>
                  <a:pt x="2811190" y="37586"/>
                  <a:pt x="2673724" y="40373"/>
                  <a:pt x="2484998" y="29699"/>
                </a:cubicBezTo>
                <a:cubicBezTo>
                  <a:pt x="2346930" y="59802"/>
                  <a:pt x="1974400" y="29313"/>
                  <a:pt x="1722932" y="29699"/>
                </a:cubicBezTo>
                <a:cubicBezTo>
                  <a:pt x="1501939" y="2743"/>
                  <a:pt x="1249532" y="59168"/>
                  <a:pt x="1060266" y="29699"/>
                </a:cubicBezTo>
                <a:cubicBezTo>
                  <a:pt x="898279" y="28417"/>
                  <a:pt x="876819" y="22824"/>
                  <a:pt x="695799" y="29699"/>
                </a:cubicBezTo>
                <a:cubicBezTo>
                  <a:pt x="522323" y="46107"/>
                  <a:pt x="159552" y="14837"/>
                  <a:pt x="0" y="29699"/>
                </a:cubicBezTo>
                <a:cubicBezTo>
                  <a:pt x="231" y="15601"/>
                  <a:pt x="-922" y="1031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39990"/>
                      <a:gd name="connsiteY0" fmla="*/ 0 h 29699"/>
                      <a:gd name="connsiteX1" fmla="*/ 861466 w 9939990"/>
                      <a:gd name="connsiteY1" fmla="*/ 0 h 29699"/>
                      <a:gd name="connsiteX2" fmla="*/ 1325332 w 9939990"/>
                      <a:gd name="connsiteY2" fmla="*/ 0 h 29699"/>
                      <a:gd name="connsiteX3" fmla="*/ 2087398 w 9939990"/>
                      <a:gd name="connsiteY3" fmla="*/ 0 h 29699"/>
                      <a:gd name="connsiteX4" fmla="*/ 2551264 w 9939990"/>
                      <a:gd name="connsiteY4" fmla="*/ 0 h 29699"/>
                      <a:gd name="connsiteX5" fmla="*/ 3213930 w 9939990"/>
                      <a:gd name="connsiteY5" fmla="*/ 0 h 29699"/>
                      <a:gd name="connsiteX6" fmla="*/ 3975996 w 9939990"/>
                      <a:gd name="connsiteY6" fmla="*/ 0 h 29699"/>
                      <a:gd name="connsiteX7" fmla="*/ 4340462 w 9939990"/>
                      <a:gd name="connsiteY7" fmla="*/ 0 h 29699"/>
                      <a:gd name="connsiteX8" fmla="*/ 4704929 w 9939990"/>
                      <a:gd name="connsiteY8" fmla="*/ 0 h 29699"/>
                      <a:gd name="connsiteX9" fmla="*/ 5566394 w 9939990"/>
                      <a:gd name="connsiteY9" fmla="*/ 0 h 29699"/>
                      <a:gd name="connsiteX10" fmla="*/ 6229060 w 9939990"/>
                      <a:gd name="connsiteY10" fmla="*/ 0 h 29699"/>
                      <a:gd name="connsiteX11" fmla="*/ 6593527 w 9939990"/>
                      <a:gd name="connsiteY11" fmla="*/ 0 h 29699"/>
                      <a:gd name="connsiteX12" fmla="*/ 7256193 w 9939990"/>
                      <a:gd name="connsiteY12" fmla="*/ 0 h 29699"/>
                      <a:gd name="connsiteX13" fmla="*/ 8117659 w 9939990"/>
                      <a:gd name="connsiteY13" fmla="*/ 0 h 29699"/>
                      <a:gd name="connsiteX14" fmla="*/ 8680925 w 9939990"/>
                      <a:gd name="connsiteY14" fmla="*/ 0 h 29699"/>
                      <a:gd name="connsiteX15" fmla="*/ 9244191 w 9939990"/>
                      <a:gd name="connsiteY15" fmla="*/ 0 h 29699"/>
                      <a:gd name="connsiteX16" fmla="*/ 9939990 w 9939990"/>
                      <a:gd name="connsiteY16" fmla="*/ 0 h 29699"/>
                      <a:gd name="connsiteX17" fmla="*/ 9939990 w 9939990"/>
                      <a:gd name="connsiteY17" fmla="*/ 29699 h 29699"/>
                      <a:gd name="connsiteX18" fmla="*/ 9277324 w 9939990"/>
                      <a:gd name="connsiteY18" fmla="*/ 29699 h 29699"/>
                      <a:gd name="connsiteX19" fmla="*/ 8515258 w 9939990"/>
                      <a:gd name="connsiteY19" fmla="*/ 29699 h 29699"/>
                      <a:gd name="connsiteX20" fmla="*/ 7753192 w 9939990"/>
                      <a:gd name="connsiteY20" fmla="*/ 29699 h 29699"/>
                      <a:gd name="connsiteX21" fmla="*/ 7289326 w 9939990"/>
                      <a:gd name="connsiteY21" fmla="*/ 29699 h 29699"/>
                      <a:gd name="connsiteX22" fmla="*/ 6427860 w 9939990"/>
                      <a:gd name="connsiteY22" fmla="*/ 29699 h 29699"/>
                      <a:gd name="connsiteX23" fmla="*/ 5765194 w 9939990"/>
                      <a:gd name="connsiteY23" fmla="*/ 29699 h 29699"/>
                      <a:gd name="connsiteX24" fmla="*/ 5400728 w 9939990"/>
                      <a:gd name="connsiteY24" fmla="*/ 29699 h 29699"/>
                      <a:gd name="connsiteX25" fmla="*/ 4738062 w 9939990"/>
                      <a:gd name="connsiteY25" fmla="*/ 29699 h 29699"/>
                      <a:gd name="connsiteX26" fmla="*/ 4174796 w 9939990"/>
                      <a:gd name="connsiteY26" fmla="*/ 29699 h 29699"/>
                      <a:gd name="connsiteX27" fmla="*/ 3611530 w 9939990"/>
                      <a:gd name="connsiteY27" fmla="*/ 29699 h 29699"/>
                      <a:gd name="connsiteX28" fmla="*/ 3048264 w 9939990"/>
                      <a:gd name="connsiteY28" fmla="*/ 29699 h 29699"/>
                      <a:gd name="connsiteX29" fmla="*/ 2484998 w 9939990"/>
                      <a:gd name="connsiteY29" fmla="*/ 29699 h 29699"/>
                      <a:gd name="connsiteX30" fmla="*/ 1722932 w 9939990"/>
                      <a:gd name="connsiteY30" fmla="*/ 29699 h 29699"/>
                      <a:gd name="connsiteX31" fmla="*/ 1060266 w 9939990"/>
                      <a:gd name="connsiteY31" fmla="*/ 29699 h 29699"/>
                      <a:gd name="connsiteX32" fmla="*/ 695799 w 9939990"/>
                      <a:gd name="connsiteY32" fmla="*/ 29699 h 29699"/>
                      <a:gd name="connsiteX33" fmla="*/ 0 w 9939990"/>
                      <a:gd name="connsiteY33" fmla="*/ 29699 h 29699"/>
                      <a:gd name="connsiteX34" fmla="*/ 0 w 9939990"/>
                      <a:gd name="connsiteY34" fmla="*/ 0 h 29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9939990" h="29699" fill="none" extrusionOk="0">
                        <a:moveTo>
                          <a:pt x="0" y="0"/>
                        </a:moveTo>
                        <a:cubicBezTo>
                          <a:pt x="216063" y="-3337"/>
                          <a:pt x="452716" y="29544"/>
                          <a:pt x="861466" y="0"/>
                        </a:cubicBezTo>
                        <a:cubicBezTo>
                          <a:pt x="1270216" y="-29544"/>
                          <a:pt x="1200522" y="7780"/>
                          <a:pt x="1325332" y="0"/>
                        </a:cubicBezTo>
                        <a:cubicBezTo>
                          <a:pt x="1450142" y="-7780"/>
                          <a:pt x="1925115" y="26320"/>
                          <a:pt x="2087398" y="0"/>
                        </a:cubicBezTo>
                        <a:cubicBezTo>
                          <a:pt x="2249681" y="-26320"/>
                          <a:pt x="2405990" y="-15815"/>
                          <a:pt x="2551264" y="0"/>
                        </a:cubicBezTo>
                        <a:cubicBezTo>
                          <a:pt x="2696538" y="15815"/>
                          <a:pt x="2934317" y="14576"/>
                          <a:pt x="3213930" y="0"/>
                        </a:cubicBezTo>
                        <a:cubicBezTo>
                          <a:pt x="3493543" y="-14576"/>
                          <a:pt x="3713047" y="-27986"/>
                          <a:pt x="3975996" y="0"/>
                        </a:cubicBezTo>
                        <a:cubicBezTo>
                          <a:pt x="4238945" y="27986"/>
                          <a:pt x="4197133" y="-761"/>
                          <a:pt x="4340462" y="0"/>
                        </a:cubicBezTo>
                        <a:cubicBezTo>
                          <a:pt x="4483791" y="761"/>
                          <a:pt x="4599665" y="16972"/>
                          <a:pt x="4704929" y="0"/>
                        </a:cubicBezTo>
                        <a:cubicBezTo>
                          <a:pt x="4810193" y="-16972"/>
                          <a:pt x="5208064" y="-34351"/>
                          <a:pt x="5566394" y="0"/>
                        </a:cubicBezTo>
                        <a:cubicBezTo>
                          <a:pt x="5924725" y="34351"/>
                          <a:pt x="5935520" y="-962"/>
                          <a:pt x="6229060" y="0"/>
                        </a:cubicBezTo>
                        <a:cubicBezTo>
                          <a:pt x="6522600" y="962"/>
                          <a:pt x="6468350" y="18026"/>
                          <a:pt x="6593527" y="0"/>
                        </a:cubicBezTo>
                        <a:cubicBezTo>
                          <a:pt x="6718704" y="-18026"/>
                          <a:pt x="7066170" y="-28019"/>
                          <a:pt x="7256193" y="0"/>
                        </a:cubicBezTo>
                        <a:cubicBezTo>
                          <a:pt x="7446216" y="28019"/>
                          <a:pt x="7811888" y="-33593"/>
                          <a:pt x="8117659" y="0"/>
                        </a:cubicBezTo>
                        <a:cubicBezTo>
                          <a:pt x="8423430" y="33593"/>
                          <a:pt x="8430158" y="-308"/>
                          <a:pt x="8680925" y="0"/>
                        </a:cubicBezTo>
                        <a:cubicBezTo>
                          <a:pt x="8931692" y="308"/>
                          <a:pt x="9067796" y="-24243"/>
                          <a:pt x="9244191" y="0"/>
                        </a:cubicBezTo>
                        <a:cubicBezTo>
                          <a:pt x="9420586" y="24243"/>
                          <a:pt x="9632806" y="-12651"/>
                          <a:pt x="9939990" y="0"/>
                        </a:cubicBezTo>
                        <a:cubicBezTo>
                          <a:pt x="9939408" y="8283"/>
                          <a:pt x="9938848" y="14997"/>
                          <a:pt x="9939990" y="29699"/>
                        </a:cubicBezTo>
                        <a:cubicBezTo>
                          <a:pt x="9682161" y="-2735"/>
                          <a:pt x="9558256" y="24465"/>
                          <a:pt x="9277324" y="29699"/>
                        </a:cubicBezTo>
                        <a:cubicBezTo>
                          <a:pt x="8996392" y="34933"/>
                          <a:pt x="8885962" y="43307"/>
                          <a:pt x="8515258" y="29699"/>
                        </a:cubicBezTo>
                        <a:cubicBezTo>
                          <a:pt x="8144554" y="16091"/>
                          <a:pt x="8057326" y="20022"/>
                          <a:pt x="7753192" y="29699"/>
                        </a:cubicBezTo>
                        <a:cubicBezTo>
                          <a:pt x="7449058" y="39376"/>
                          <a:pt x="7424274" y="21399"/>
                          <a:pt x="7289326" y="29699"/>
                        </a:cubicBezTo>
                        <a:cubicBezTo>
                          <a:pt x="7154378" y="37999"/>
                          <a:pt x="6688308" y="7514"/>
                          <a:pt x="6427860" y="29699"/>
                        </a:cubicBezTo>
                        <a:cubicBezTo>
                          <a:pt x="6167412" y="51884"/>
                          <a:pt x="6071521" y="50833"/>
                          <a:pt x="5765194" y="29699"/>
                        </a:cubicBezTo>
                        <a:cubicBezTo>
                          <a:pt x="5458867" y="8565"/>
                          <a:pt x="5542966" y="14389"/>
                          <a:pt x="5400728" y="29699"/>
                        </a:cubicBezTo>
                        <a:cubicBezTo>
                          <a:pt x="5258490" y="45009"/>
                          <a:pt x="4938635" y="25343"/>
                          <a:pt x="4738062" y="29699"/>
                        </a:cubicBezTo>
                        <a:cubicBezTo>
                          <a:pt x="4537489" y="34055"/>
                          <a:pt x="4311478" y="41714"/>
                          <a:pt x="4174796" y="29699"/>
                        </a:cubicBezTo>
                        <a:cubicBezTo>
                          <a:pt x="4038114" y="17684"/>
                          <a:pt x="3871515" y="46436"/>
                          <a:pt x="3611530" y="29699"/>
                        </a:cubicBezTo>
                        <a:cubicBezTo>
                          <a:pt x="3351545" y="12962"/>
                          <a:pt x="3295491" y="19797"/>
                          <a:pt x="3048264" y="29699"/>
                        </a:cubicBezTo>
                        <a:cubicBezTo>
                          <a:pt x="2801037" y="39601"/>
                          <a:pt x="2680239" y="15995"/>
                          <a:pt x="2484998" y="29699"/>
                        </a:cubicBezTo>
                        <a:cubicBezTo>
                          <a:pt x="2289757" y="43403"/>
                          <a:pt x="1983169" y="57903"/>
                          <a:pt x="1722932" y="29699"/>
                        </a:cubicBezTo>
                        <a:cubicBezTo>
                          <a:pt x="1462695" y="1495"/>
                          <a:pt x="1223264" y="31949"/>
                          <a:pt x="1060266" y="29699"/>
                        </a:cubicBezTo>
                        <a:cubicBezTo>
                          <a:pt x="897268" y="27449"/>
                          <a:pt x="875396" y="19346"/>
                          <a:pt x="695799" y="29699"/>
                        </a:cubicBezTo>
                        <a:cubicBezTo>
                          <a:pt x="516202" y="40052"/>
                          <a:pt x="170831" y="29920"/>
                          <a:pt x="0" y="29699"/>
                        </a:cubicBezTo>
                        <a:cubicBezTo>
                          <a:pt x="401" y="15432"/>
                          <a:pt x="-1243" y="10244"/>
                          <a:pt x="0" y="0"/>
                        </a:cubicBezTo>
                        <a:close/>
                      </a:path>
                      <a:path w="9939990" h="29699" stroke="0" extrusionOk="0">
                        <a:moveTo>
                          <a:pt x="0" y="0"/>
                        </a:moveTo>
                        <a:cubicBezTo>
                          <a:pt x="276052" y="-13859"/>
                          <a:pt x="298523" y="6140"/>
                          <a:pt x="563266" y="0"/>
                        </a:cubicBezTo>
                        <a:cubicBezTo>
                          <a:pt x="828009" y="-6140"/>
                          <a:pt x="766463" y="13621"/>
                          <a:pt x="927732" y="0"/>
                        </a:cubicBezTo>
                        <a:cubicBezTo>
                          <a:pt x="1089001" y="-13621"/>
                          <a:pt x="1587447" y="-34012"/>
                          <a:pt x="1789198" y="0"/>
                        </a:cubicBezTo>
                        <a:cubicBezTo>
                          <a:pt x="1990949" y="34012"/>
                          <a:pt x="2092955" y="15922"/>
                          <a:pt x="2352464" y="0"/>
                        </a:cubicBezTo>
                        <a:cubicBezTo>
                          <a:pt x="2611973" y="-15922"/>
                          <a:pt x="2691662" y="22300"/>
                          <a:pt x="2915730" y="0"/>
                        </a:cubicBezTo>
                        <a:cubicBezTo>
                          <a:pt x="3139798" y="-22300"/>
                          <a:pt x="3559903" y="-7790"/>
                          <a:pt x="3777196" y="0"/>
                        </a:cubicBezTo>
                        <a:cubicBezTo>
                          <a:pt x="3994489" y="7790"/>
                          <a:pt x="4035154" y="8050"/>
                          <a:pt x="4241062" y="0"/>
                        </a:cubicBezTo>
                        <a:cubicBezTo>
                          <a:pt x="4446970" y="-8050"/>
                          <a:pt x="4727110" y="19826"/>
                          <a:pt x="5102528" y="0"/>
                        </a:cubicBezTo>
                        <a:cubicBezTo>
                          <a:pt x="5477946" y="-19826"/>
                          <a:pt x="5615134" y="-27917"/>
                          <a:pt x="5963994" y="0"/>
                        </a:cubicBezTo>
                        <a:cubicBezTo>
                          <a:pt x="6312854" y="27917"/>
                          <a:pt x="6483141" y="14557"/>
                          <a:pt x="6626660" y="0"/>
                        </a:cubicBezTo>
                        <a:cubicBezTo>
                          <a:pt x="6770179" y="-14557"/>
                          <a:pt x="7298966" y="10834"/>
                          <a:pt x="7488126" y="0"/>
                        </a:cubicBezTo>
                        <a:cubicBezTo>
                          <a:pt x="7677286" y="-10834"/>
                          <a:pt x="7863168" y="-7496"/>
                          <a:pt x="8051392" y="0"/>
                        </a:cubicBezTo>
                        <a:cubicBezTo>
                          <a:pt x="8239616" y="7496"/>
                          <a:pt x="8384841" y="9052"/>
                          <a:pt x="8614658" y="0"/>
                        </a:cubicBezTo>
                        <a:cubicBezTo>
                          <a:pt x="8844475" y="-9052"/>
                          <a:pt x="9065454" y="-4565"/>
                          <a:pt x="9376724" y="0"/>
                        </a:cubicBezTo>
                        <a:cubicBezTo>
                          <a:pt x="9687994" y="4565"/>
                          <a:pt x="9821863" y="11279"/>
                          <a:pt x="9939990" y="0"/>
                        </a:cubicBezTo>
                        <a:cubicBezTo>
                          <a:pt x="9938962" y="10327"/>
                          <a:pt x="9938786" y="15311"/>
                          <a:pt x="9939990" y="29699"/>
                        </a:cubicBezTo>
                        <a:cubicBezTo>
                          <a:pt x="9745343" y="32732"/>
                          <a:pt x="9417718" y="49403"/>
                          <a:pt x="9177924" y="29699"/>
                        </a:cubicBezTo>
                        <a:cubicBezTo>
                          <a:pt x="8938130" y="9995"/>
                          <a:pt x="8788553" y="23231"/>
                          <a:pt x="8515258" y="29699"/>
                        </a:cubicBezTo>
                        <a:cubicBezTo>
                          <a:pt x="8241963" y="36167"/>
                          <a:pt x="8297751" y="39613"/>
                          <a:pt x="8150792" y="29699"/>
                        </a:cubicBezTo>
                        <a:cubicBezTo>
                          <a:pt x="8003833" y="19785"/>
                          <a:pt x="7841552" y="8439"/>
                          <a:pt x="7686926" y="29699"/>
                        </a:cubicBezTo>
                        <a:cubicBezTo>
                          <a:pt x="7532300" y="50959"/>
                          <a:pt x="7248300" y="25524"/>
                          <a:pt x="6825460" y="29699"/>
                        </a:cubicBezTo>
                        <a:cubicBezTo>
                          <a:pt x="6402620" y="33874"/>
                          <a:pt x="6295402" y="48415"/>
                          <a:pt x="6162794" y="29699"/>
                        </a:cubicBezTo>
                        <a:cubicBezTo>
                          <a:pt x="6030186" y="10983"/>
                          <a:pt x="5850306" y="23041"/>
                          <a:pt x="5698928" y="29699"/>
                        </a:cubicBezTo>
                        <a:cubicBezTo>
                          <a:pt x="5547550" y="36357"/>
                          <a:pt x="5353859" y="379"/>
                          <a:pt x="5036262" y="29699"/>
                        </a:cubicBezTo>
                        <a:cubicBezTo>
                          <a:pt x="4718665" y="59019"/>
                          <a:pt x="4834892" y="24293"/>
                          <a:pt x="4671795" y="29699"/>
                        </a:cubicBezTo>
                        <a:cubicBezTo>
                          <a:pt x="4508698" y="35105"/>
                          <a:pt x="4430596" y="21609"/>
                          <a:pt x="4307329" y="29699"/>
                        </a:cubicBezTo>
                        <a:cubicBezTo>
                          <a:pt x="4184062" y="37789"/>
                          <a:pt x="3949727" y="24581"/>
                          <a:pt x="3644663" y="29699"/>
                        </a:cubicBezTo>
                        <a:cubicBezTo>
                          <a:pt x="3339599" y="34817"/>
                          <a:pt x="3396549" y="17370"/>
                          <a:pt x="3180797" y="29699"/>
                        </a:cubicBezTo>
                        <a:cubicBezTo>
                          <a:pt x="2965045" y="42028"/>
                          <a:pt x="2582862" y="50659"/>
                          <a:pt x="2418731" y="29699"/>
                        </a:cubicBezTo>
                        <a:cubicBezTo>
                          <a:pt x="2254600" y="8739"/>
                          <a:pt x="2064202" y="8943"/>
                          <a:pt x="1954865" y="29699"/>
                        </a:cubicBezTo>
                        <a:cubicBezTo>
                          <a:pt x="1845528" y="50455"/>
                          <a:pt x="1489217" y="28931"/>
                          <a:pt x="1192799" y="29699"/>
                        </a:cubicBezTo>
                        <a:cubicBezTo>
                          <a:pt x="896381" y="30467"/>
                          <a:pt x="951067" y="23065"/>
                          <a:pt x="828333" y="29699"/>
                        </a:cubicBezTo>
                        <a:cubicBezTo>
                          <a:pt x="705599" y="36333"/>
                          <a:pt x="363334" y="5371"/>
                          <a:pt x="0" y="29699"/>
                        </a:cubicBezTo>
                        <a:cubicBezTo>
                          <a:pt x="20" y="16723"/>
                          <a:pt x="893" y="13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6A06DC-20D8-4CE7-8892-8AAEE769E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451025"/>
              </p:ext>
            </p:extLst>
          </p:nvPr>
        </p:nvGraphicFramePr>
        <p:xfrm>
          <a:off x="7548187" y="1177362"/>
          <a:ext cx="11206144" cy="1017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76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02" y="452582"/>
            <a:ext cx="17076896" cy="1739495"/>
          </a:xfrm>
        </p:spPr>
        <p:txBody>
          <a:bodyPr/>
          <a:lstStyle/>
          <a:p>
            <a:r>
              <a:rPr lang="en-US" b="1" dirty="0"/>
              <a:t>BIVARIATE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5327-2052-DB43-9514-3E80CDCD6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497763"/>
            <a:ext cx="18938841" cy="9232149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Heatmaps, Pivot tables are used to analyse Continuous variables and categorical variables respectively. </a:t>
            </a:r>
          </a:p>
          <a:p>
            <a:r>
              <a:rPr lang="en-IN" dirty="0"/>
              <a:t>Observed and calculated percentage values are plotted using </a:t>
            </a:r>
            <a:r>
              <a:rPr lang="en-IN" dirty="0" err="1"/>
              <a:t>barplot</a:t>
            </a:r>
            <a:r>
              <a:rPr lang="en-IN" dirty="0"/>
              <a:t>.</a:t>
            </a:r>
          </a:p>
          <a:p>
            <a:r>
              <a:rPr lang="en-IN" dirty="0"/>
              <a:t>Constructing a pivot table to calculate the percentage of funded amount for each state considering the loan statuses</a:t>
            </a:r>
          </a:p>
          <a:p>
            <a:r>
              <a:rPr lang="en-IN" dirty="0"/>
              <a:t>Constructing a pivot table limiting to top 5 states and calculating the charge off and full paid percentage for each purpose of loans</a:t>
            </a:r>
          </a:p>
          <a:p>
            <a:r>
              <a:rPr lang="en-IN" dirty="0"/>
              <a:t>BAR charts are used to infer that </a:t>
            </a:r>
            <a:r>
              <a:rPr lang="en-IN" sz="4800" b="1" dirty="0" err="1">
                <a:latin typeface="Calibri" panose="020F0502020204030204" pitchFamily="34" charset="0"/>
              </a:rPr>
              <a:t>Funded_amnt_inv</a:t>
            </a:r>
            <a:r>
              <a:rPr lang="en-IN" sz="4800" b="1" dirty="0">
                <a:latin typeface="Calibri" panose="020F0502020204030204" pitchFamily="34" charset="0"/>
              </a:rPr>
              <a:t>, </a:t>
            </a:r>
            <a:r>
              <a:rPr lang="en-IN" sz="4800" b="1" dirty="0" err="1">
                <a:latin typeface="Calibri" panose="020F0502020204030204" pitchFamily="34" charset="0"/>
              </a:rPr>
              <a:t>installment</a:t>
            </a:r>
            <a:r>
              <a:rPr lang="en-IN" sz="4800" b="1" dirty="0">
                <a:latin typeface="Calibri" panose="020F0502020204030204" pitchFamily="34" charset="0"/>
              </a:rPr>
              <a:t>, </a:t>
            </a:r>
            <a:r>
              <a:rPr lang="en-IN" sz="4800" b="1" dirty="0" err="1">
                <a:latin typeface="Calibri" panose="020F0502020204030204" pitchFamily="34" charset="0"/>
              </a:rPr>
              <a:t>emp_length</a:t>
            </a:r>
            <a:r>
              <a:rPr lang="en-IN" sz="4800" b="1" dirty="0">
                <a:latin typeface="Calibri" panose="020F0502020204030204" pitchFamily="34" charset="0"/>
              </a:rPr>
              <a:t>, </a:t>
            </a:r>
            <a:r>
              <a:rPr lang="en-IN" sz="4800" b="1" dirty="0" err="1">
                <a:latin typeface="Calibri" panose="020F0502020204030204" pitchFamily="34" charset="0"/>
              </a:rPr>
              <a:t>total_acc</a:t>
            </a:r>
            <a:r>
              <a:rPr lang="en-IN" sz="4800" b="1" dirty="0">
                <a:latin typeface="Calibri" panose="020F0502020204030204" pitchFamily="34" charset="0"/>
              </a:rPr>
              <a:t>, </a:t>
            </a:r>
            <a:r>
              <a:rPr lang="en-IN" sz="4800" b="1" dirty="0" err="1">
                <a:latin typeface="Calibri" panose="020F0502020204030204" pitchFamily="34" charset="0"/>
              </a:rPr>
              <a:t>annual_inc</a:t>
            </a:r>
            <a:r>
              <a:rPr lang="en-IN" sz="4800" b="1" dirty="0">
                <a:latin typeface="Calibri" panose="020F0502020204030204" pitchFamily="34" charset="0"/>
              </a:rPr>
              <a:t> </a:t>
            </a:r>
            <a:r>
              <a:rPr lang="en-IN" dirty="0"/>
              <a:t>are excluded for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326616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7443"/>
            <a:ext cx="19799300" cy="1353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crossword puzzle, tiled&#10;&#10;Description automatically generated">
            <a:extLst>
              <a:ext uri="{FF2B5EF4-FFF2-40B4-BE49-F238E27FC236}">
                <a16:creationId xmlns:a16="http://schemas.microsoft.com/office/drawing/2014/main" id="{2A5A89A6-6818-491E-8857-233B1D871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63" y="3076575"/>
            <a:ext cx="7083425" cy="807243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5FD8FFB-90D5-3247-9091-B82482BCB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463" y="3076575"/>
            <a:ext cx="8626475" cy="281305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75EDD3-967D-1444-85CF-77AE7FA9D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63" y="5956300"/>
            <a:ext cx="8626475" cy="5192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84" y="1182221"/>
            <a:ext cx="18206075" cy="13684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5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BIVARIATE ANALYSIS: SAMPLE CHARTS</a:t>
            </a:r>
          </a:p>
        </p:txBody>
      </p:sp>
    </p:spTree>
    <p:extLst>
      <p:ext uri="{BB962C8B-B14F-4D97-AF65-F5344CB8AC3E}">
        <p14:creationId xmlns:p14="http://schemas.microsoft.com/office/powerpoint/2010/main" val="187472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920050" y="8410969"/>
            <a:ext cx="12243588" cy="34904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0" y="8712231"/>
            <a:ext cx="11090856" cy="15837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BIVARIATE ANALYSIS: SAMPLE CHARTS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9CDCAF-FDE3-E749-B344-1E1D7A5C6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26" r="19699"/>
          <a:stretch/>
        </p:blipFill>
        <p:spPr>
          <a:xfrm>
            <a:off x="499919" y="591108"/>
            <a:ext cx="6160440" cy="755360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2D033CFC-B459-9C40-8C23-4B61DA683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8" r="19789" b="2"/>
          <a:stretch/>
        </p:blipFill>
        <p:spPr>
          <a:xfrm>
            <a:off x="6812438" y="591111"/>
            <a:ext cx="6167096" cy="3693922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CC7D752-4B33-4B49-AFC1-C5A7905DB4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19" r="-2" b="2840"/>
          <a:stretch/>
        </p:blipFill>
        <p:spPr>
          <a:xfrm>
            <a:off x="6804677" y="4450042"/>
            <a:ext cx="6162532" cy="3699899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E41CFD0-BA5A-D645-8745-B8372315A5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24" r="37148" b="1"/>
          <a:stretch/>
        </p:blipFill>
        <p:spPr>
          <a:xfrm>
            <a:off x="13138940" y="1752602"/>
            <a:ext cx="6167768" cy="6392110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F84A7F-FD89-A140-9074-410FFD4C13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49" r="-2" b="16333"/>
          <a:stretch/>
        </p:blipFill>
        <p:spPr>
          <a:xfrm>
            <a:off x="499919" y="8314953"/>
            <a:ext cx="6162532" cy="369392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64976" y="10461585"/>
            <a:ext cx="8909685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19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02" y="452582"/>
            <a:ext cx="17076896" cy="1739495"/>
          </a:xfrm>
        </p:spPr>
        <p:txBody>
          <a:bodyPr>
            <a:normAutofit/>
          </a:bodyPr>
          <a:lstStyle/>
          <a:p>
            <a:r>
              <a:rPr lang="en-US" sz="4800" b="1" dirty="0"/>
              <a:t>DERIVED METRICS -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5327-2052-DB43-9514-3E80CDCD6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3" y="2497763"/>
            <a:ext cx="18600896" cy="923214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The following derived columns are determined: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 err="1"/>
              <a:t>Dti_bucket</a:t>
            </a:r>
            <a:r>
              <a:rPr lang="en-IN" dirty="0"/>
              <a:t>: has new grouping based on </a:t>
            </a:r>
            <a:r>
              <a:rPr lang="en-IN" dirty="0" err="1"/>
              <a:t>dtiranges</a:t>
            </a:r>
            <a:endParaRPr lang="en-IN" dirty="0"/>
          </a:p>
          <a:p>
            <a:r>
              <a:rPr lang="en-IN" dirty="0" err="1"/>
              <a:t>Int_rate_bucket</a:t>
            </a:r>
            <a:r>
              <a:rPr lang="en-IN" dirty="0"/>
              <a:t>: has new grouping based on </a:t>
            </a:r>
            <a:r>
              <a:rPr lang="en-IN" dirty="0" err="1"/>
              <a:t>int_ratecolumn</a:t>
            </a:r>
            <a:r>
              <a:rPr lang="en-IN" dirty="0"/>
              <a:t> </a:t>
            </a:r>
          </a:p>
          <a:p>
            <a:r>
              <a:rPr lang="en-IN" dirty="0" err="1"/>
              <a:t>Open_acc_bucket</a:t>
            </a:r>
            <a:r>
              <a:rPr lang="en-IN" dirty="0"/>
              <a:t>: has new grouping based on </a:t>
            </a:r>
            <a:r>
              <a:rPr lang="en-IN" dirty="0" err="1"/>
              <a:t>open_acccolumns</a:t>
            </a:r>
            <a:r>
              <a:rPr lang="en-IN" dirty="0"/>
              <a:t> </a:t>
            </a:r>
          </a:p>
          <a:p>
            <a:r>
              <a:rPr lang="en-IN" dirty="0" err="1"/>
              <a:t>Funded_amt_bucket</a:t>
            </a:r>
            <a:r>
              <a:rPr lang="en-IN" dirty="0"/>
              <a:t>: has new grouping based on funded amount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4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794350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682688-B81A-194B-8EB8-547DFEB4B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01" y="670832"/>
            <a:ext cx="17076897" cy="2435415"/>
          </a:xfrm>
        </p:spPr>
        <p:txBody>
          <a:bodyPr>
            <a:normAutofit/>
          </a:bodyPr>
          <a:lstStyle/>
          <a:p>
            <a:r>
              <a:rPr lang="en-US" sz="9300"/>
              <a:t>EXECUTIVE SUMMARY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1201" y="3427080"/>
            <a:ext cx="16928402" cy="33600"/>
          </a:xfrm>
          <a:custGeom>
            <a:avLst/>
            <a:gdLst>
              <a:gd name="connsiteX0" fmla="*/ 0 w 16928402"/>
              <a:gd name="connsiteY0" fmla="*/ 0 h 33600"/>
              <a:gd name="connsiteX1" fmla="*/ 338568 w 16928402"/>
              <a:gd name="connsiteY1" fmla="*/ 0 h 33600"/>
              <a:gd name="connsiteX2" fmla="*/ 1015704 w 16928402"/>
              <a:gd name="connsiteY2" fmla="*/ 0 h 33600"/>
              <a:gd name="connsiteX3" fmla="*/ 1692840 w 16928402"/>
              <a:gd name="connsiteY3" fmla="*/ 0 h 33600"/>
              <a:gd name="connsiteX4" fmla="*/ 1862124 w 16928402"/>
              <a:gd name="connsiteY4" fmla="*/ 0 h 33600"/>
              <a:gd name="connsiteX5" fmla="*/ 2708544 w 16928402"/>
              <a:gd name="connsiteY5" fmla="*/ 0 h 33600"/>
              <a:gd name="connsiteX6" fmla="*/ 2877828 w 16928402"/>
              <a:gd name="connsiteY6" fmla="*/ 0 h 33600"/>
              <a:gd name="connsiteX7" fmla="*/ 3554964 w 16928402"/>
              <a:gd name="connsiteY7" fmla="*/ 0 h 33600"/>
              <a:gd name="connsiteX8" fmla="*/ 4570669 w 16928402"/>
              <a:gd name="connsiteY8" fmla="*/ 0 h 33600"/>
              <a:gd name="connsiteX9" fmla="*/ 5586373 w 16928402"/>
              <a:gd name="connsiteY9" fmla="*/ 0 h 33600"/>
              <a:gd name="connsiteX10" fmla="*/ 6432793 w 16928402"/>
              <a:gd name="connsiteY10" fmla="*/ 0 h 33600"/>
              <a:gd name="connsiteX11" fmla="*/ 6940645 w 16928402"/>
              <a:gd name="connsiteY11" fmla="*/ 0 h 33600"/>
              <a:gd name="connsiteX12" fmla="*/ 7109929 w 16928402"/>
              <a:gd name="connsiteY12" fmla="*/ 0 h 33600"/>
              <a:gd name="connsiteX13" fmla="*/ 7617781 w 16928402"/>
              <a:gd name="connsiteY13" fmla="*/ 0 h 33600"/>
              <a:gd name="connsiteX14" fmla="*/ 8464201 w 16928402"/>
              <a:gd name="connsiteY14" fmla="*/ 0 h 33600"/>
              <a:gd name="connsiteX15" fmla="*/ 9479905 w 16928402"/>
              <a:gd name="connsiteY15" fmla="*/ 0 h 33600"/>
              <a:gd name="connsiteX16" fmla="*/ 9649189 w 16928402"/>
              <a:gd name="connsiteY16" fmla="*/ 0 h 33600"/>
              <a:gd name="connsiteX17" fmla="*/ 9818473 w 16928402"/>
              <a:gd name="connsiteY17" fmla="*/ 0 h 33600"/>
              <a:gd name="connsiteX18" fmla="*/ 10834177 w 16928402"/>
              <a:gd name="connsiteY18" fmla="*/ 0 h 33600"/>
              <a:gd name="connsiteX19" fmla="*/ 11003461 w 16928402"/>
              <a:gd name="connsiteY19" fmla="*/ 0 h 33600"/>
              <a:gd name="connsiteX20" fmla="*/ 11680597 w 16928402"/>
              <a:gd name="connsiteY20" fmla="*/ 0 h 33600"/>
              <a:gd name="connsiteX21" fmla="*/ 12019165 w 16928402"/>
              <a:gd name="connsiteY21" fmla="*/ 0 h 33600"/>
              <a:gd name="connsiteX22" fmla="*/ 12357733 w 16928402"/>
              <a:gd name="connsiteY22" fmla="*/ 0 h 33600"/>
              <a:gd name="connsiteX23" fmla="*/ 12696302 w 16928402"/>
              <a:gd name="connsiteY23" fmla="*/ 0 h 33600"/>
              <a:gd name="connsiteX24" fmla="*/ 13034870 w 16928402"/>
              <a:gd name="connsiteY24" fmla="*/ 0 h 33600"/>
              <a:gd name="connsiteX25" fmla="*/ 13542722 w 16928402"/>
              <a:gd name="connsiteY25" fmla="*/ 0 h 33600"/>
              <a:gd name="connsiteX26" fmla="*/ 13881290 w 16928402"/>
              <a:gd name="connsiteY26" fmla="*/ 0 h 33600"/>
              <a:gd name="connsiteX27" fmla="*/ 14389142 w 16928402"/>
              <a:gd name="connsiteY27" fmla="*/ 0 h 33600"/>
              <a:gd name="connsiteX28" fmla="*/ 15235562 w 16928402"/>
              <a:gd name="connsiteY28" fmla="*/ 0 h 33600"/>
              <a:gd name="connsiteX29" fmla="*/ 15574130 w 16928402"/>
              <a:gd name="connsiteY29" fmla="*/ 0 h 33600"/>
              <a:gd name="connsiteX30" fmla="*/ 15743414 w 16928402"/>
              <a:gd name="connsiteY30" fmla="*/ 0 h 33600"/>
              <a:gd name="connsiteX31" fmla="*/ 16335908 w 16928402"/>
              <a:gd name="connsiteY31" fmla="*/ 0 h 33600"/>
              <a:gd name="connsiteX32" fmla="*/ 16928402 w 16928402"/>
              <a:gd name="connsiteY32" fmla="*/ 0 h 33600"/>
              <a:gd name="connsiteX33" fmla="*/ 16928402 w 16928402"/>
              <a:gd name="connsiteY33" fmla="*/ 33600 h 33600"/>
              <a:gd name="connsiteX34" fmla="*/ 16759118 w 16928402"/>
              <a:gd name="connsiteY34" fmla="*/ 33600 h 33600"/>
              <a:gd name="connsiteX35" fmla="*/ 15743414 w 16928402"/>
              <a:gd name="connsiteY35" fmla="*/ 33600 h 33600"/>
              <a:gd name="connsiteX36" fmla="*/ 14727710 w 16928402"/>
              <a:gd name="connsiteY36" fmla="*/ 33600 h 33600"/>
              <a:gd name="connsiteX37" fmla="*/ 14389142 w 16928402"/>
              <a:gd name="connsiteY37" fmla="*/ 33600 h 33600"/>
              <a:gd name="connsiteX38" fmla="*/ 13881290 w 16928402"/>
              <a:gd name="connsiteY38" fmla="*/ 33600 h 33600"/>
              <a:gd name="connsiteX39" fmla="*/ 13204154 w 16928402"/>
              <a:gd name="connsiteY39" fmla="*/ 33600 h 33600"/>
              <a:gd name="connsiteX40" fmla="*/ 12527017 w 16928402"/>
              <a:gd name="connsiteY40" fmla="*/ 33600 h 33600"/>
              <a:gd name="connsiteX41" fmla="*/ 11680597 w 16928402"/>
              <a:gd name="connsiteY41" fmla="*/ 33600 h 33600"/>
              <a:gd name="connsiteX42" fmla="*/ 11342029 w 16928402"/>
              <a:gd name="connsiteY42" fmla="*/ 33600 h 33600"/>
              <a:gd name="connsiteX43" fmla="*/ 11003461 w 16928402"/>
              <a:gd name="connsiteY43" fmla="*/ 33600 h 33600"/>
              <a:gd name="connsiteX44" fmla="*/ 9987757 w 16928402"/>
              <a:gd name="connsiteY44" fmla="*/ 33600 h 33600"/>
              <a:gd name="connsiteX45" fmla="*/ 8972053 w 16928402"/>
              <a:gd name="connsiteY45" fmla="*/ 33600 h 33600"/>
              <a:gd name="connsiteX46" fmla="*/ 8294917 w 16928402"/>
              <a:gd name="connsiteY46" fmla="*/ 33600 h 33600"/>
              <a:gd name="connsiteX47" fmla="*/ 8125633 w 16928402"/>
              <a:gd name="connsiteY47" fmla="*/ 33600 h 33600"/>
              <a:gd name="connsiteX48" fmla="*/ 7956349 w 16928402"/>
              <a:gd name="connsiteY48" fmla="*/ 33600 h 33600"/>
              <a:gd name="connsiteX49" fmla="*/ 6940645 w 16928402"/>
              <a:gd name="connsiteY49" fmla="*/ 33600 h 33600"/>
              <a:gd name="connsiteX50" fmla="*/ 6432793 w 16928402"/>
              <a:gd name="connsiteY50" fmla="*/ 33600 h 33600"/>
              <a:gd name="connsiteX51" fmla="*/ 5417089 w 16928402"/>
              <a:gd name="connsiteY51" fmla="*/ 33600 h 33600"/>
              <a:gd name="connsiteX52" fmla="*/ 4739953 w 16928402"/>
              <a:gd name="connsiteY52" fmla="*/ 33600 h 33600"/>
              <a:gd name="connsiteX53" fmla="*/ 4570669 w 16928402"/>
              <a:gd name="connsiteY53" fmla="*/ 33600 h 33600"/>
              <a:gd name="connsiteX54" fmla="*/ 4232100 w 16928402"/>
              <a:gd name="connsiteY54" fmla="*/ 33600 h 33600"/>
              <a:gd name="connsiteX55" fmla="*/ 3724248 w 16928402"/>
              <a:gd name="connsiteY55" fmla="*/ 33600 h 33600"/>
              <a:gd name="connsiteX56" fmla="*/ 2877828 w 16928402"/>
              <a:gd name="connsiteY56" fmla="*/ 33600 h 33600"/>
              <a:gd name="connsiteX57" fmla="*/ 2031408 w 16928402"/>
              <a:gd name="connsiteY57" fmla="*/ 33600 h 33600"/>
              <a:gd name="connsiteX58" fmla="*/ 1354272 w 16928402"/>
              <a:gd name="connsiteY58" fmla="*/ 33600 h 33600"/>
              <a:gd name="connsiteX59" fmla="*/ 846420 w 16928402"/>
              <a:gd name="connsiteY59" fmla="*/ 33600 h 33600"/>
              <a:gd name="connsiteX60" fmla="*/ 0 w 16928402"/>
              <a:gd name="connsiteY60" fmla="*/ 33600 h 33600"/>
              <a:gd name="connsiteX61" fmla="*/ 0 w 16928402"/>
              <a:gd name="connsiteY61" fmla="*/ 0 h 33600"/>
              <a:gd name="connsiteX0" fmla="*/ 0 w 16928402"/>
              <a:gd name="connsiteY0" fmla="*/ 0 h 33600"/>
              <a:gd name="connsiteX1" fmla="*/ 507852 w 16928402"/>
              <a:gd name="connsiteY1" fmla="*/ 0 h 33600"/>
              <a:gd name="connsiteX2" fmla="*/ 677136 w 16928402"/>
              <a:gd name="connsiteY2" fmla="*/ 0 h 33600"/>
              <a:gd name="connsiteX3" fmla="*/ 1692840 w 16928402"/>
              <a:gd name="connsiteY3" fmla="*/ 0 h 33600"/>
              <a:gd name="connsiteX4" fmla="*/ 2200692 w 16928402"/>
              <a:gd name="connsiteY4" fmla="*/ 0 h 33600"/>
              <a:gd name="connsiteX5" fmla="*/ 2708544 w 16928402"/>
              <a:gd name="connsiteY5" fmla="*/ 0 h 33600"/>
              <a:gd name="connsiteX6" fmla="*/ 3724248 w 16928402"/>
              <a:gd name="connsiteY6" fmla="*/ 0 h 33600"/>
              <a:gd name="connsiteX7" fmla="*/ 4062816 w 16928402"/>
              <a:gd name="connsiteY7" fmla="*/ 0 h 33600"/>
              <a:gd name="connsiteX8" fmla="*/ 5078521 w 16928402"/>
              <a:gd name="connsiteY8" fmla="*/ 0 h 33600"/>
              <a:gd name="connsiteX9" fmla="*/ 6094225 w 16928402"/>
              <a:gd name="connsiteY9" fmla="*/ 0 h 33600"/>
              <a:gd name="connsiteX10" fmla="*/ 6771361 w 16928402"/>
              <a:gd name="connsiteY10" fmla="*/ 0 h 33600"/>
              <a:gd name="connsiteX11" fmla="*/ 7787065 w 16928402"/>
              <a:gd name="connsiteY11" fmla="*/ 0 h 33600"/>
              <a:gd name="connsiteX12" fmla="*/ 8294917 w 16928402"/>
              <a:gd name="connsiteY12" fmla="*/ 0 h 33600"/>
              <a:gd name="connsiteX13" fmla="*/ 8802769 w 16928402"/>
              <a:gd name="connsiteY13" fmla="*/ 0 h 33600"/>
              <a:gd name="connsiteX14" fmla="*/ 9649189 w 16928402"/>
              <a:gd name="connsiteY14" fmla="*/ 0 h 33600"/>
              <a:gd name="connsiteX15" fmla="*/ 10157041 w 16928402"/>
              <a:gd name="connsiteY15" fmla="*/ 0 h 33600"/>
              <a:gd name="connsiteX16" fmla="*/ 11172745 w 16928402"/>
              <a:gd name="connsiteY16" fmla="*/ 0 h 33600"/>
              <a:gd name="connsiteX17" fmla="*/ 12188449 w 16928402"/>
              <a:gd name="connsiteY17" fmla="*/ 0 h 33600"/>
              <a:gd name="connsiteX18" fmla="*/ 12865586 w 16928402"/>
              <a:gd name="connsiteY18" fmla="*/ 0 h 33600"/>
              <a:gd name="connsiteX19" fmla="*/ 13373438 w 16928402"/>
              <a:gd name="connsiteY19" fmla="*/ 0 h 33600"/>
              <a:gd name="connsiteX20" fmla="*/ 13542722 w 16928402"/>
              <a:gd name="connsiteY20" fmla="*/ 0 h 33600"/>
              <a:gd name="connsiteX21" fmla="*/ 13881290 w 16928402"/>
              <a:gd name="connsiteY21" fmla="*/ 0 h 33600"/>
              <a:gd name="connsiteX22" fmla="*/ 14219858 w 16928402"/>
              <a:gd name="connsiteY22" fmla="*/ 0 h 33600"/>
              <a:gd name="connsiteX23" fmla="*/ 14727710 w 16928402"/>
              <a:gd name="connsiteY23" fmla="*/ 0 h 33600"/>
              <a:gd name="connsiteX24" fmla="*/ 15743414 w 16928402"/>
              <a:gd name="connsiteY24" fmla="*/ 0 h 33600"/>
              <a:gd name="connsiteX25" fmla="*/ 16928402 w 16928402"/>
              <a:gd name="connsiteY25" fmla="*/ 0 h 33600"/>
              <a:gd name="connsiteX26" fmla="*/ 16928402 w 16928402"/>
              <a:gd name="connsiteY26" fmla="*/ 33600 h 33600"/>
              <a:gd name="connsiteX27" fmla="*/ 16251266 w 16928402"/>
              <a:gd name="connsiteY27" fmla="*/ 33600 h 33600"/>
              <a:gd name="connsiteX28" fmla="*/ 15912698 w 16928402"/>
              <a:gd name="connsiteY28" fmla="*/ 33600 h 33600"/>
              <a:gd name="connsiteX29" fmla="*/ 15066278 w 16928402"/>
              <a:gd name="connsiteY29" fmla="*/ 33600 h 33600"/>
              <a:gd name="connsiteX30" fmla="*/ 14727710 w 16928402"/>
              <a:gd name="connsiteY30" fmla="*/ 33600 h 33600"/>
              <a:gd name="connsiteX31" fmla="*/ 13881290 w 16928402"/>
              <a:gd name="connsiteY31" fmla="*/ 33600 h 33600"/>
              <a:gd name="connsiteX32" fmla="*/ 13712006 w 16928402"/>
              <a:gd name="connsiteY32" fmla="*/ 33600 h 33600"/>
              <a:gd name="connsiteX33" fmla="*/ 12865586 w 16928402"/>
              <a:gd name="connsiteY33" fmla="*/ 33600 h 33600"/>
              <a:gd name="connsiteX34" fmla="*/ 12527017 w 16928402"/>
              <a:gd name="connsiteY34" fmla="*/ 33600 h 33600"/>
              <a:gd name="connsiteX35" fmla="*/ 12357733 w 16928402"/>
              <a:gd name="connsiteY35" fmla="*/ 33600 h 33600"/>
              <a:gd name="connsiteX36" fmla="*/ 12019165 w 16928402"/>
              <a:gd name="connsiteY36" fmla="*/ 33600 h 33600"/>
              <a:gd name="connsiteX37" fmla="*/ 11172745 w 16928402"/>
              <a:gd name="connsiteY37" fmla="*/ 33600 h 33600"/>
              <a:gd name="connsiteX38" fmla="*/ 10834177 w 16928402"/>
              <a:gd name="connsiteY38" fmla="*/ 33600 h 33600"/>
              <a:gd name="connsiteX39" fmla="*/ 10664893 w 16928402"/>
              <a:gd name="connsiteY39" fmla="*/ 33600 h 33600"/>
              <a:gd name="connsiteX40" fmla="*/ 10326325 w 16928402"/>
              <a:gd name="connsiteY40" fmla="*/ 33600 h 33600"/>
              <a:gd name="connsiteX41" fmla="*/ 9818473 w 16928402"/>
              <a:gd name="connsiteY41" fmla="*/ 33600 h 33600"/>
              <a:gd name="connsiteX42" fmla="*/ 9141337 w 16928402"/>
              <a:gd name="connsiteY42" fmla="*/ 33600 h 33600"/>
              <a:gd name="connsiteX43" fmla="*/ 8802769 w 16928402"/>
              <a:gd name="connsiteY43" fmla="*/ 33600 h 33600"/>
              <a:gd name="connsiteX44" fmla="*/ 7787065 w 16928402"/>
              <a:gd name="connsiteY44" fmla="*/ 33600 h 33600"/>
              <a:gd name="connsiteX45" fmla="*/ 7109929 w 16928402"/>
              <a:gd name="connsiteY45" fmla="*/ 33600 h 33600"/>
              <a:gd name="connsiteX46" fmla="*/ 6094225 w 16928402"/>
              <a:gd name="connsiteY46" fmla="*/ 33600 h 33600"/>
              <a:gd name="connsiteX47" fmla="*/ 5247805 w 16928402"/>
              <a:gd name="connsiteY47" fmla="*/ 33600 h 33600"/>
              <a:gd name="connsiteX48" fmla="*/ 4739953 w 16928402"/>
              <a:gd name="connsiteY48" fmla="*/ 33600 h 33600"/>
              <a:gd name="connsiteX49" fmla="*/ 3893532 w 16928402"/>
              <a:gd name="connsiteY49" fmla="*/ 33600 h 33600"/>
              <a:gd name="connsiteX50" fmla="*/ 3554964 w 16928402"/>
              <a:gd name="connsiteY50" fmla="*/ 33600 h 33600"/>
              <a:gd name="connsiteX51" fmla="*/ 2877828 w 16928402"/>
              <a:gd name="connsiteY51" fmla="*/ 33600 h 33600"/>
              <a:gd name="connsiteX52" fmla="*/ 2708544 w 16928402"/>
              <a:gd name="connsiteY52" fmla="*/ 33600 h 33600"/>
              <a:gd name="connsiteX53" fmla="*/ 1692840 w 16928402"/>
              <a:gd name="connsiteY53" fmla="*/ 33600 h 33600"/>
              <a:gd name="connsiteX54" fmla="*/ 1015704 w 16928402"/>
              <a:gd name="connsiteY54" fmla="*/ 33600 h 33600"/>
              <a:gd name="connsiteX55" fmla="*/ 0 w 16928402"/>
              <a:gd name="connsiteY55" fmla="*/ 33600 h 33600"/>
              <a:gd name="connsiteX56" fmla="*/ 0 w 16928402"/>
              <a:gd name="connsiteY56" fmla="*/ 0 h 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6928402" h="33600" fill="none" extrusionOk="0">
                <a:moveTo>
                  <a:pt x="0" y="0"/>
                </a:moveTo>
                <a:cubicBezTo>
                  <a:pt x="108713" y="-12790"/>
                  <a:pt x="245358" y="21155"/>
                  <a:pt x="338568" y="0"/>
                </a:cubicBezTo>
                <a:cubicBezTo>
                  <a:pt x="384665" y="-33980"/>
                  <a:pt x="713867" y="9226"/>
                  <a:pt x="1015704" y="0"/>
                </a:cubicBezTo>
                <a:cubicBezTo>
                  <a:pt x="1329733" y="-26786"/>
                  <a:pt x="1392895" y="19905"/>
                  <a:pt x="1692840" y="0"/>
                </a:cubicBezTo>
                <a:cubicBezTo>
                  <a:pt x="1998457" y="-15011"/>
                  <a:pt x="1833278" y="-7491"/>
                  <a:pt x="1862124" y="0"/>
                </a:cubicBezTo>
                <a:cubicBezTo>
                  <a:pt x="1906912" y="-2093"/>
                  <a:pt x="2512342" y="-21668"/>
                  <a:pt x="2708544" y="0"/>
                </a:cubicBezTo>
                <a:cubicBezTo>
                  <a:pt x="2914403" y="13390"/>
                  <a:pt x="2817963" y="-8319"/>
                  <a:pt x="2877828" y="0"/>
                </a:cubicBezTo>
                <a:cubicBezTo>
                  <a:pt x="2967021" y="9776"/>
                  <a:pt x="3337712" y="-9377"/>
                  <a:pt x="3554964" y="0"/>
                </a:cubicBezTo>
                <a:cubicBezTo>
                  <a:pt x="3760527" y="-26408"/>
                  <a:pt x="4246935" y="120380"/>
                  <a:pt x="4570669" y="0"/>
                </a:cubicBezTo>
                <a:cubicBezTo>
                  <a:pt x="4859580" y="-59581"/>
                  <a:pt x="5236296" y="-51212"/>
                  <a:pt x="5586373" y="0"/>
                </a:cubicBezTo>
                <a:cubicBezTo>
                  <a:pt x="5916218" y="12298"/>
                  <a:pt x="6094908" y="21063"/>
                  <a:pt x="6432793" y="0"/>
                </a:cubicBezTo>
                <a:cubicBezTo>
                  <a:pt x="6759755" y="-5770"/>
                  <a:pt x="6752683" y="-12947"/>
                  <a:pt x="6940645" y="0"/>
                </a:cubicBezTo>
                <a:cubicBezTo>
                  <a:pt x="7137662" y="16312"/>
                  <a:pt x="7060175" y="7277"/>
                  <a:pt x="7109929" y="0"/>
                </a:cubicBezTo>
                <a:cubicBezTo>
                  <a:pt x="7165052" y="7484"/>
                  <a:pt x="7422037" y="1198"/>
                  <a:pt x="7617781" y="0"/>
                </a:cubicBezTo>
                <a:cubicBezTo>
                  <a:pt x="7816880" y="-32044"/>
                  <a:pt x="8067256" y="-47981"/>
                  <a:pt x="8464201" y="0"/>
                </a:cubicBezTo>
                <a:cubicBezTo>
                  <a:pt x="8848907" y="57410"/>
                  <a:pt x="9215347" y="58575"/>
                  <a:pt x="9479905" y="0"/>
                </a:cubicBezTo>
                <a:cubicBezTo>
                  <a:pt x="9781691" y="-29609"/>
                  <a:pt x="9584990" y="-20806"/>
                  <a:pt x="9649189" y="0"/>
                </a:cubicBezTo>
                <a:cubicBezTo>
                  <a:pt x="9724286" y="6068"/>
                  <a:pt x="9756316" y="-1513"/>
                  <a:pt x="9818473" y="0"/>
                </a:cubicBezTo>
                <a:cubicBezTo>
                  <a:pt x="9867487" y="15979"/>
                  <a:pt x="10531267" y="39432"/>
                  <a:pt x="10834177" y="0"/>
                </a:cubicBezTo>
                <a:cubicBezTo>
                  <a:pt x="11162412" y="-40274"/>
                  <a:pt x="10920277" y="669"/>
                  <a:pt x="11003461" y="0"/>
                </a:cubicBezTo>
                <a:cubicBezTo>
                  <a:pt x="11064720" y="34271"/>
                  <a:pt x="11388560" y="34797"/>
                  <a:pt x="11680597" y="0"/>
                </a:cubicBezTo>
                <a:cubicBezTo>
                  <a:pt x="11996736" y="2498"/>
                  <a:pt x="11934707" y="19534"/>
                  <a:pt x="12019165" y="0"/>
                </a:cubicBezTo>
                <a:cubicBezTo>
                  <a:pt x="12092612" y="-3596"/>
                  <a:pt x="12226523" y="37517"/>
                  <a:pt x="12357733" y="0"/>
                </a:cubicBezTo>
                <a:cubicBezTo>
                  <a:pt x="12481172" y="-15867"/>
                  <a:pt x="12523046" y="-12201"/>
                  <a:pt x="12696302" y="0"/>
                </a:cubicBezTo>
                <a:cubicBezTo>
                  <a:pt x="12863914" y="9129"/>
                  <a:pt x="12906467" y="-9150"/>
                  <a:pt x="13034870" y="0"/>
                </a:cubicBezTo>
                <a:cubicBezTo>
                  <a:pt x="13168185" y="43885"/>
                  <a:pt x="13369130" y="53503"/>
                  <a:pt x="13542722" y="0"/>
                </a:cubicBezTo>
                <a:cubicBezTo>
                  <a:pt x="13731299" y="-17434"/>
                  <a:pt x="13800319" y="27442"/>
                  <a:pt x="13881290" y="0"/>
                </a:cubicBezTo>
                <a:cubicBezTo>
                  <a:pt x="13972390" y="4550"/>
                  <a:pt x="14174693" y="3383"/>
                  <a:pt x="14389142" y="0"/>
                </a:cubicBezTo>
                <a:cubicBezTo>
                  <a:pt x="14602598" y="-8933"/>
                  <a:pt x="14995422" y="-9497"/>
                  <a:pt x="15235562" y="0"/>
                </a:cubicBezTo>
                <a:cubicBezTo>
                  <a:pt x="15524158" y="21007"/>
                  <a:pt x="15493323" y="-1357"/>
                  <a:pt x="15574130" y="0"/>
                </a:cubicBezTo>
                <a:cubicBezTo>
                  <a:pt x="15660504" y="1786"/>
                  <a:pt x="15679442" y="383"/>
                  <a:pt x="15743414" y="0"/>
                </a:cubicBezTo>
                <a:cubicBezTo>
                  <a:pt x="15897123" y="1354"/>
                  <a:pt x="16082668" y="11428"/>
                  <a:pt x="16335908" y="0"/>
                </a:cubicBezTo>
                <a:cubicBezTo>
                  <a:pt x="16589148" y="-11428"/>
                  <a:pt x="16718145" y="-12230"/>
                  <a:pt x="16928402" y="0"/>
                </a:cubicBezTo>
                <a:cubicBezTo>
                  <a:pt x="16928270" y="6954"/>
                  <a:pt x="16927654" y="23760"/>
                  <a:pt x="16928402" y="33600"/>
                </a:cubicBezTo>
                <a:cubicBezTo>
                  <a:pt x="16873689" y="25364"/>
                  <a:pt x="16798813" y="31846"/>
                  <a:pt x="16759118" y="33600"/>
                </a:cubicBezTo>
                <a:cubicBezTo>
                  <a:pt x="16710102" y="-12475"/>
                  <a:pt x="16043544" y="61114"/>
                  <a:pt x="15743414" y="33600"/>
                </a:cubicBezTo>
                <a:cubicBezTo>
                  <a:pt x="15492210" y="-10235"/>
                  <a:pt x="15181890" y="-31630"/>
                  <a:pt x="14727710" y="33600"/>
                </a:cubicBezTo>
                <a:cubicBezTo>
                  <a:pt x="14294210" y="73656"/>
                  <a:pt x="14453402" y="45370"/>
                  <a:pt x="14389142" y="33600"/>
                </a:cubicBezTo>
                <a:cubicBezTo>
                  <a:pt x="14311012" y="-2232"/>
                  <a:pt x="14089908" y="58880"/>
                  <a:pt x="13881290" y="33600"/>
                </a:cubicBezTo>
                <a:cubicBezTo>
                  <a:pt x="13656175" y="38269"/>
                  <a:pt x="13462270" y="94300"/>
                  <a:pt x="13204154" y="33600"/>
                </a:cubicBezTo>
                <a:cubicBezTo>
                  <a:pt x="12917357" y="12990"/>
                  <a:pt x="12671643" y="-7979"/>
                  <a:pt x="12527017" y="33600"/>
                </a:cubicBezTo>
                <a:cubicBezTo>
                  <a:pt x="12367108" y="60576"/>
                  <a:pt x="11853744" y="51672"/>
                  <a:pt x="11680597" y="33600"/>
                </a:cubicBezTo>
                <a:cubicBezTo>
                  <a:pt x="11487849" y="32710"/>
                  <a:pt x="11514001" y="17445"/>
                  <a:pt x="11342029" y="33600"/>
                </a:cubicBezTo>
                <a:cubicBezTo>
                  <a:pt x="11179068" y="43257"/>
                  <a:pt x="11128350" y="31168"/>
                  <a:pt x="11003461" y="33600"/>
                </a:cubicBezTo>
                <a:cubicBezTo>
                  <a:pt x="10870480" y="86362"/>
                  <a:pt x="10279562" y="41278"/>
                  <a:pt x="9987757" y="33600"/>
                </a:cubicBezTo>
                <a:cubicBezTo>
                  <a:pt x="9666153" y="38191"/>
                  <a:pt x="9390371" y="-10306"/>
                  <a:pt x="8972053" y="33600"/>
                </a:cubicBezTo>
                <a:cubicBezTo>
                  <a:pt x="8525215" y="39129"/>
                  <a:pt x="8620768" y="36338"/>
                  <a:pt x="8294917" y="33600"/>
                </a:cubicBezTo>
                <a:cubicBezTo>
                  <a:pt x="7976217" y="5788"/>
                  <a:pt x="8210412" y="30292"/>
                  <a:pt x="8125633" y="33600"/>
                </a:cubicBezTo>
                <a:cubicBezTo>
                  <a:pt x="8044777" y="39239"/>
                  <a:pt x="8017365" y="35822"/>
                  <a:pt x="7956349" y="33600"/>
                </a:cubicBezTo>
                <a:cubicBezTo>
                  <a:pt x="7869542" y="-23637"/>
                  <a:pt x="7454459" y="-33477"/>
                  <a:pt x="6940645" y="33600"/>
                </a:cubicBezTo>
                <a:cubicBezTo>
                  <a:pt x="6459193" y="44020"/>
                  <a:pt x="6577721" y="30717"/>
                  <a:pt x="6432793" y="33600"/>
                </a:cubicBezTo>
                <a:cubicBezTo>
                  <a:pt x="6315762" y="19556"/>
                  <a:pt x="5634538" y="6996"/>
                  <a:pt x="5417089" y="33600"/>
                </a:cubicBezTo>
                <a:cubicBezTo>
                  <a:pt x="5220147" y="25221"/>
                  <a:pt x="4851943" y="35744"/>
                  <a:pt x="4739953" y="33600"/>
                </a:cubicBezTo>
                <a:cubicBezTo>
                  <a:pt x="4595949" y="18539"/>
                  <a:pt x="4665826" y="22813"/>
                  <a:pt x="4570669" y="33600"/>
                </a:cubicBezTo>
                <a:cubicBezTo>
                  <a:pt x="4491593" y="41556"/>
                  <a:pt x="4306603" y="33678"/>
                  <a:pt x="4232100" y="33600"/>
                </a:cubicBezTo>
                <a:cubicBezTo>
                  <a:pt x="4160974" y="67822"/>
                  <a:pt x="3886686" y="46608"/>
                  <a:pt x="3724248" y="33600"/>
                </a:cubicBezTo>
                <a:cubicBezTo>
                  <a:pt x="3544883" y="31475"/>
                  <a:pt x="3098187" y="-4929"/>
                  <a:pt x="2877828" y="33600"/>
                </a:cubicBezTo>
                <a:cubicBezTo>
                  <a:pt x="2637820" y="94196"/>
                  <a:pt x="2381557" y="52851"/>
                  <a:pt x="2031408" y="33600"/>
                </a:cubicBezTo>
                <a:cubicBezTo>
                  <a:pt x="1693013" y="-4098"/>
                  <a:pt x="1544455" y="28823"/>
                  <a:pt x="1354272" y="33600"/>
                </a:cubicBezTo>
                <a:cubicBezTo>
                  <a:pt x="1185985" y="42780"/>
                  <a:pt x="962836" y="39729"/>
                  <a:pt x="846420" y="33600"/>
                </a:cubicBezTo>
                <a:cubicBezTo>
                  <a:pt x="706656" y="57654"/>
                  <a:pt x="408997" y="-4977"/>
                  <a:pt x="0" y="33600"/>
                </a:cubicBezTo>
                <a:cubicBezTo>
                  <a:pt x="-2347" y="21872"/>
                  <a:pt x="-1527" y="14501"/>
                  <a:pt x="0" y="0"/>
                </a:cubicBezTo>
                <a:close/>
              </a:path>
              <a:path w="16928402" h="33600" stroke="0" extrusionOk="0">
                <a:moveTo>
                  <a:pt x="0" y="0"/>
                </a:moveTo>
                <a:cubicBezTo>
                  <a:pt x="201258" y="-38838"/>
                  <a:pt x="283063" y="23061"/>
                  <a:pt x="507852" y="0"/>
                </a:cubicBezTo>
                <a:cubicBezTo>
                  <a:pt x="745846" y="-12364"/>
                  <a:pt x="605756" y="-6080"/>
                  <a:pt x="677136" y="0"/>
                </a:cubicBezTo>
                <a:cubicBezTo>
                  <a:pt x="742634" y="31932"/>
                  <a:pt x="1359524" y="-25869"/>
                  <a:pt x="1692840" y="0"/>
                </a:cubicBezTo>
                <a:cubicBezTo>
                  <a:pt x="2047583" y="-34423"/>
                  <a:pt x="1978133" y="-1985"/>
                  <a:pt x="2200692" y="0"/>
                </a:cubicBezTo>
                <a:cubicBezTo>
                  <a:pt x="2433149" y="-8881"/>
                  <a:pt x="2590590" y="26808"/>
                  <a:pt x="2708544" y="0"/>
                </a:cubicBezTo>
                <a:cubicBezTo>
                  <a:pt x="2832797" y="-7390"/>
                  <a:pt x="3380402" y="75289"/>
                  <a:pt x="3724248" y="0"/>
                </a:cubicBezTo>
                <a:cubicBezTo>
                  <a:pt x="4067726" y="-58250"/>
                  <a:pt x="3966493" y="32556"/>
                  <a:pt x="4062816" y="0"/>
                </a:cubicBezTo>
                <a:cubicBezTo>
                  <a:pt x="4220788" y="1740"/>
                  <a:pt x="4830771" y="-45185"/>
                  <a:pt x="5078521" y="0"/>
                </a:cubicBezTo>
                <a:cubicBezTo>
                  <a:pt x="5309854" y="91053"/>
                  <a:pt x="5657541" y="39794"/>
                  <a:pt x="6094225" y="0"/>
                </a:cubicBezTo>
                <a:cubicBezTo>
                  <a:pt x="6500076" y="-47256"/>
                  <a:pt x="6543365" y="5997"/>
                  <a:pt x="6771361" y="0"/>
                </a:cubicBezTo>
                <a:cubicBezTo>
                  <a:pt x="7012674" y="-22300"/>
                  <a:pt x="7531709" y="-24437"/>
                  <a:pt x="7787065" y="0"/>
                </a:cubicBezTo>
                <a:cubicBezTo>
                  <a:pt x="8042408" y="-27582"/>
                  <a:pt x="8044758" y="-11373"/>
                  <a:pt x="8294917" y="0"/>
                </a:cubicBezTo>
                <a:cubicBezTo>
                  <a:pt x="8548801" y="9770"/>
                  <a:pt x="8549670" y="1170"/>
                  <a:pt x="8802769" y="0"/>
                </a:cubicBezTo>
                <a:cubicBezTo>
                  <a:pt x="9063338" y="12302"/>
                  <a:pt x="9479902" y="-19954"/>
                  <a:pt x="9649189" y="0"/>
                </a:cubicBezTo>
                <a:cubicBezTo>
                  <a:pt x="9831617" y="-9311"/>
                  <a:pt x="9894284" y="35597"/>
                  <a:pt x="10157041" y="0"/>
                </a:cubicBezTo>
                <a:cubicBezTo>
                  <a:pt x="10400377" y="-2500"/>
                  <a:pt x="10809673" y="-18411"/>
                  <a:pt x="11172745" y="0"/>
                </a:cubicBezTo>
                <a:cubicBezTo>
                  <a:pt x="11547678" y="7484"/>
                  <a:pt x="11918599" y="-49521"/>
                  <a:pt x="12188449" y="0"/>
                </a:cubicBezTo>
                <a:cubicBezTo>
                  <a:pt x="12456769" y="28858"/>
                  <a:pt x="12631926" y="-7051"/>
                  <a:pt x="12865586" y="0"/>
                </a:cubicBezTo>
                <a:cubicBezTo>
                  <a:pt x="13069694" y="7674"/>
                  <a:pt x="13123230" y="-1264"/>
                  <a:pt x="13373438" y="0"/>
                </a:cubicBezTo>
                <a:cubicBezTo>
                  <a:pt x="13610052" y="11363"/>
                  <a:pt x="13475591" y="-297"/>
                  <a:pt x="13542722" y="0"/>
                </a:cubicBezTo>
                <a:cubicBezTo>
                  <a:pt x="13615401" y="465"/>
                  <a:pt x="13696118" y="-26760"/>
                  <a:pt x="13881290" y="0"/>
                </a:cubicBezTo>
                <a:cubicBezTo>
                  <a:pt x="14046172" y="13961"/>
                  <a:pt x="14076551" y="-4475"/>
                  <a:pt x="14219858" y="0"/>
                </a:cubicBezTo>
                <a:cubicBezTo>
                  <a:pt x="14367276" y="-4315"/>
                  <a:pt x="14510552" y="-14232"/>
                  <a:pt x="14727710" y="0"/>
                </a:cubicBezTo>
                <a:cubicBezTo>
                  <a:pt x="14940302" y="-18851"/>
                  <a:pt x="15311304" y="-8427"/>
                  <a:pt x="15743414" y="0"/>
                </a:cubicBezTo>
                <a:cubicBezTo>
                  <a:pt x="16192133" y="-27991"/>
                  <a:pt x="16661179" y="15393"/>
                  <a:pt x="16928402" y="0"/>
                </a:cubicBezTo>
                <a:cubicBezTo>
                  <a:pt x="16929181" y="6697"/>
                  <a:pt x="16927640" y="21692"/>
                  <a:pt x="16928402" y="33600"/>
                </a:cubicBezTo>
                <a:cubicBezTo>
                  <a:pt x="16617331" y="52641"/>
                  <a:pt x="16497098" y="62983"/>
                  <a:pt x="16251266" y="33600"/>
                </a:cubicBezTo>
                <a:cubicBezTo>
                  <a:pt x="16000394" y="13909"/>
                  <a:pt x="16022396" y="39721"/>
                  <a:pt x="15912698" y="33600"/>
                </a:cubicBezTo>
                <a:cubicBezTo>
                  <a:pt x="15831286" y="9204"/>
                  <a:pt x="15423629" y="86755"/>
                  <a:pt x="15066278" y="33600"/>
                </a:cubicBezTo>
                <a:cubicBezTo>
                  <a:pt x="14724199" y="33556"/>
                  <a:pt x="14812174" y="25770"/>
                  <a:pt x="14727710" y="33600"/>
                </a:cubicBezTo>
                <a:cubicBezTo>
                  <a:pt x="14672835" y="-5995"/>
                  <a:pt x="14080063" y="-7751"/>
                  <a:pt x="13881290" y="33600"/>
                </a:cubicBezTo>
                <a:cubicBezTo>
                  <a:pt x="13676103" y="78295"/>
                  <a:pt x="13777543" y="26824"/>
                  <a:pt x="13712006" y="33600"/>
                </a:cubicBezTo>
                <a:cubicBezTo>
                  <a:pt x="13651224" y="7849"/>
                  <a:pt x="13166175" y="13949"/>
                  <a:pt x="12865586" y="33600"/>
                </a:cubicBezTo>
                <a:cubicBezTo>
                  <a:pt x="12551933" y="50635"/>
                  <a:pt x="12666549" y="32779"/>
                  <a:pt x="12527017" y="33600"/>
                </a:cubicBezTo>
                <a:cubicBezTo>
                  <a:pt x="12358734" y="56750"/>
                  <a:pt x="12415611" y="28840"/>
                  <a:pt x="12357733" y="33600"/>
                </a:cubicBezTo>
                <a:cubicBezTo>
                  <a:pt x="12283217" y="29585"/>
                  <a:pt x="12132873" y="39789"/>
                  <a:pt x="12019165" y="33600"/>
                </a:cubicBezTo>
                <a:cubicBezTo>
                  <a:pt x="11903417" y="22801"/>
                  <a:pt x="11422320" y="28405"/>
                  <a:pt x="11172745" y="33600"/>
                </a:cubicBezTo>
                <a:cubicBezTo>
                  <a:pt x="10917311" y="31750"/>
                  <a:pt x="10942953" y="46537"/>
                  <a:pt x="10834177" y="33600"/>
                </a:cubicBezTo>
                <a:cubicBezTo>
                  <a:pt x="10725768" y="22463"/>
                  <a:pt x="10719087" y="34173"/>
                  <a:pt x="10664893" y="33600"/>
                </a:cubicBezTo>
                <a:cubicBezTo>
                  <a:pt x="10620147" y="58375"/>
                  <a:pt x="10464661" y="53536"/>
                  <a:pt x="10326325" y="33600"/>
                </a:cubicBezTo>
                <a:cubicBezTo>
                  <a:pt x="10197670" y="14458"/>
                  <a:pt x="9975979" y="33227"/>
                  <a:pt x="9818473" y="33600"/>
                </a:cubicBezTo>
                <a:cubicBezTo>
                  <a:pt x="9679083" y="49500"/>
                  <a:pt x="9380500" y="35736"/>
                  <a:pt x="9141337" y="33600"/>
                </a:cubicBezTo>
                <a:cubicBezTo>
                  <a:pt x="8862303" y="46459"/>
                  <a:pt x="8973892" y="29429"/>
                  <a:pt x="8802769" y="33600"/>
                </a:cubicBezTo>
                <a:cubicBezTo>
                  <a:pt x="8638748" y="101327"/>
                  <a:pt x="8356565" y="60882"/>
                  <a:pt x="7787065" y="33600"/>
                </a:cubicBezTo>
                <a:cubicBezTo>
                  <a:pt x="7295417" y="8828"/>
                  <a:pt x="7349383" y="40917"/>
                  <a:pt x="7109929" y="33600"/>
                </a:cubicBezTo>
                <a:cubicBezTo>
                  <a:pt x="6851726" y="19006"/>
                  <a:pt x="6338312" y="68827"/>
                  <a:pt x="6094225" y="33600"/>
                </a:cubicBezTo>
                <a:cubicBezTo>
                  <a:pt x="5853096" y="18145"/>
                  <a:pt x="5484763" y="40851"/>
                  <a:pt x="5247805" y="33600"/>
                </a:cubicBezTo>
                <a:cubicBezTo>
                  <a:pt x="5038558" y="-5474"/>
                  <a:pt x="4957990" y="11807"/>
                  <a:pt x="4739953" y="33600"/>
                </a:cubicBezTo>
                <a:cubicBezTo>
                  <a:pt x="4498923" y="44486"/>
                  <a:pt x="4121243" y="17833"/>
                  <a:pt x="3893532" y="33600"/>
                </a:cubicBezTo>
                <a:cubicBezTo>
                  <a:pt x="3706271" y="40563"/>
                  <a:pt x="3691638" y="37628"/>
                  <a:pt x="3554964" y="33600"/>
                </a:cubicBezTo>
                <a:cubicBezTo>
                  <a:pt x="3369008" y="9501"/>
                  <a:pt x="3124954" y="49109"/>
                  <a:pt x="2877828" y="33600"/>
                </a:cubicBezTo>
                <a:cubicBezTo>
                  <a:pt x="2647815" y="22555"/>
                  <a:pt x="2759168" y="32890"/>
                  <a:pt x="2708544" y="33600"/>
                </a:cubicBezTo>
                <a:cubicBezTo>
                  <a:pt x="2680997" y="111425"/>
                  <a:pt x="1985313" y="113762"/>
                  <a:pt x="1692840" y="33600"/>
                </a:cubicBezTo>
                <a:cubicBezTo>
                  <a:pt x="1320916" y="-6794"/>
                  <a:pt x="1288789" y="6518"/>
                  <a:pt x="1015704" y="33600"/>
                </a:cubicBezTo>
                <a:cubicBezTo>
                  <a:pt x="737949" y="64775"/>
                  <a:pt x="365732" y="-14708"/>
                  <a:pt x="0" y="33600"/>
                </a:cubicBezTo>
                <a:cubicBezTo>
                  <a:pt x="781" y="25376"/>
                  <a:pt x="1467" y="11097"/>
                  <a:pt x="0" y="0"/>
                </a:cubicBezTo>
                <a:close/>
              </a:path>
              <a:path w="16928402" h="33600" fill="none" stroke="0" extrusionOk="0">
                <a:moveTo>
                  <a:pt x="0" y="0"/>
                </a:moveTo>
                <a:cubicBezTo>
                  <a:pt x="89105" y="-20647"/>
                  <a:pt x="228498" y="22315"/>
                  <a:pt x="338568" y="0"/>
                </a:cubicBezTo>
                <a:cubicBezTo>
                  <a:pt x="461830" y="-9890"/>
                  <a:pt x="678242" y="10788"/>
                  <a:pt x="1015704" y="0"/>
                </a:cubicBezTo>
                <a:cubicBezTo>
                  <a:pt x="1323610" y="-3694"/>
                  <a:pt x="1389170" y="29078"/>
                  <a:pt x="1692840" y="0"/>
                </a:cubicBezTo>
                <a:cubicBezTo>
                  <a:pt x="1993521" y="-22527"/>
                  <a:pt x="1832011" y="-4730"/>
                  <a:pt x="1862124" y="0"/>
                </a:cubicBezTo>
                <a:cubicBezTo>
                  <a:pt x="1938508" y="12184"/>
                  <a:pt x="2510301" y="-16184"/>
                  <a:pt x="2708544" y="0"/>
                </a:cubicBezTo>
                <a:cubicBezTo>
                  <a:pt x="2896137" y="9057"/>
                  <a:pt x="2808710" y="-156"/>
                  <a:pt x="2877828" y="0"/>
                </a:cubicBezTo>
                <a:cubicBezTo>
                  <a:pt x="2939440" y="-50723"/>
                  <a:pt x="3305196" y="41383"/>
                  <a:pt x="3554964" y="0"/>
                </a:cubicBezTo>
                <a:cubicBezTo>
                  <a:pt x="3793605" y="13392"/>
                  <a:pt x="4298196" y="63578"/>
                  <a:pt x="4570669" y="0"/>
                </a:cubicBezTo>
                <a:cubicBezTo>
                  <a:pt x="4825288" y="-61683"/>
                  <a:pt x="5271958" y="-639"/>
                  <a:pt x="5586373" y="0"/>
                </a:cubicBezTo>
                <a:cubicBezTo>
                  <a:pt x="5938263" y="33047"/>
                  <a:pt x="6111240" y="48436"/>
                  <a:pt x="6432793" y="0"/>
                </a:cubicBezTo>
                <a:cubicBezTo>
                  <a:pt x="6758802" y="-5951"/>
                  <a:pt x="6752728" y="-11560"/>
                  <a:pt x="6940645" y="0"/>
                </a:cubicBezTo>
                <a:cubicBezTo>
                  <a:pt x="7131845" y="10824"/>
                  <a:pt x="7054010" y="-8931"/>
                  <a:pt x="7109929" y="0"/>
                </a:cubicBezTo>
                <a:cubicBezTo>
                  <a:pt x="7145746" y="1856"/>
                  <a:pt x="7382988" y="13570"/>
                  <a:pt x="7617781" y="0"/>
                </a:cubicBezTo>
                <a:cubicBezTo>
                  <a:pt x="7810716" y="-21418"/>
                  <a:pt x="8053753" y="-79584"/>
                  <a:pt x="8464201" y="0"/>
                </a:cubicBezTo>
                <a:cubicBezTo>
                  <a:pt x="8855651" y="-14004"/>
                  <a:pt x="9125894" y="58655"/>
                  <a:pt x="9479905" y="0"/>
                </a:cubicBezTo>
                <a:cubicBezTo>
                  <a:pt x="9774141" y="-15122"/>
                  <a:pt x="9589687" y="4284"/>
                  <a:pt x="9649189" y="0"/>
                </a:cubicBezTo>
                <a:cubicBezTo>
                  <a:pt x="9721539" y="13557"/>
                  <a:pt x="9766662" y="-7750"/>
                  <a:pt x="9818473" y="0"/>
                </a:cubicBezTo>
                <a:cubicBezTo>
                  <a:pt x="9836689" y="63850"/>
                  <a:pt x="10450842" y="39672"/>
                  <a:pt x="10834177" y="0"/>
                </a:cubicBezTo>
                <a:cubicBezTo>
                  <a:pt x="11156014" y="-32566"/>
                  <a:pt x="10913021" y="13955"/>
                  <a:pt x="11003461" y="0"/>
                </a:cubicBezTo>
                <a:cubicBezTo>
                  <a:pt x="11090191" y="-55118"/>
                  <a:pt x="11343565" y="-2765"/>
                  <a:pt x="11680597" y="0"/>
                </a:cubicBezTo>
                <a:cubicBezTo>
                  <a:pt x="12010966" y="9917"/>
                  <a:pt x="11930668" y="14471"/>
                  <a:pt x="12019165" y="0"/>
                </a:cubicBezTo>
                <a:cubicBezTo>
                  <a:pt x="12100927" y="1976"/>
                  <a:pt x="12217774" y="-3448"/>
                  <a:pt x="12357733" y="0"/>
                </a:cubicBezTo>
                <a:cubicBezTo>
                  <a:pt x="12491103" y="-12937"/>
                  <a:pt x="12530390" y="-27646"/>
                  <a:pt x="12696302" y="0"/>
                </a:cubicBezTo>
                <a:cubicBezTo>
                  <a:pt x="12863372" y="17716"/>
                  <a:pt x="12905988" y="-6191"/>
                  <a:pt x="13034870" y="0"/>
                </a:cubicBezTo>
                <a:cubicBezTo>
                  <a:pt x="13151841" y="31698"/>
                  <a:pt x="13342990" y="-23517"/>
                  <a:pt x="13542722" y="0"/>
                </a:cubicBezTo>
                <a:cubicBezTo>
                  <a:pt x="13740496" y="-24754"/>
                  <a:pt x="13806256" y="3947"/>
                  <a:pt x="13881290" y="0"/>
                </a:cubicBezTo>
                <a:cubicBezTo>
                  <a:pt x="13924296" y="-25811"/>
                  <a:pt x="14200053" y="-21564"/>
                  <a:pt x="14389142" y="0"/>
                </a:cubicBezTo>
                <a:cubicBezTo>
                  <a:pt x="14583798" y="3713"/>
                  <a:pt x="14954348" y="-6839"/>
                  <a:pt x="15235562" y="0"/>
                </a:cubicBezTo>
                <a:cubicBezTo>
                  <a:pt x="15523688" y="18464"/>
                  <a:pt x="15489120" y="2827"/>
                  <a:pt x="15574130" y="0"/>
                </a:cubicBezTo>
                <a:cubicBezTo>
                  <a:pt x="15659591" y="-1751"/>
                  <a:pt x="15674320" y="-4163"/>
                  <a:pt x="15743414" y="0"/>
                </a:cubicBezTo>
                <a:cubicBezTo>
                  <a:pt x="16020653" y="904"/>
                  <a:pt x="16084740" y="-21622"/>
                  <a:pt x="16300358" y="0"/>
                </a:cubicBezTo>
                <a:cubicBezTo>
                  <a:pt x="16515976" y="21622"/>
                  <a:pt x="16775461" y="26088"/>
                  <a:pt x="16928402" y="0"/>
                </a:cubicBezTo>
                <a:cubicBezTo>
                  <a:pt x="16930025" y="9235"/>
                  <a:pt x="16926544" y="19621"/>
                  <a:pt x="16928402" y="33600"/>
                </a:cubicBezTo>
                <a:cubicBezTo>
                  <a:pt x="16870946" y="26868"/>
                  <a:pt x="16804176" y="38226"/>
                  <a:pt x="16759118" y="33600"/>
                </a:cubicBezTo>
                <a:cubicBezTo>
                  <a:pt x="16735370" y="16748"/>
                  <a:pt x="16040100" y="52285"/>
                  <a:pt x="15743414" y="33600"/>
                </a:cubicBezTo>
                <a:cubicBezTo>
                  <a:pt x="15374803" y="15901"/>
                  <a:pt x="15160450" y="31035"/>
                  <a:pt x="14727710" y="33600"/>
                </a:cubicBezTo>
                <a:cubicBezTo>
                  <a:pt x="14287879" y="61947"/>
                  <a:pt x="14464557" y="44494"/>
                  <a:pt x="14389142" y="33600"/>
                </a:cubicBezTo>
                <a:cubicBezTo>
                  <a:pt x="14346510" y="55076"/>
                  <a:pt x="14119184" y="55824"/>
                  <a:pt x="13881290" y="33600"/>
                </a:cubicBezTo>
                <a:cubicBezTo>
                  <a:pt x="13634589" y="33048"/>
                  <a:pt x="13464581" y="6392"/>
                  <a:pt x="13204154" y="33600"/>
                </a:cubicBezTo>
                <a:cubicBezTo>
                  <a:pt x="12943228" y="8912"/>
                  <a:pt x="12680121" y="-8386"/>
                  <a:pt x="12527017" y="33600"/>
                </a:cubicBezTo>
                <a:cubicBezTo>
                  <a:pt x="12342469" y="50185"/>
                  <a:pt x="11892449" y="13897"/>
                  <a:pt x="11680597" y="33600"/>
                </a:cubicBezTo>
                <a:cubicBezTo>
                  <a:pt x="11487668" y="25343"/>
                  <a:pt x="11515276" y="18692"/>
                  <a:pt x="11342029" y="33600"/>
                </a:cubicBezTo>
                <a:cubicBezTo>
                  <a:pt x="11175275" y="45506"/>
                  <a:pt x="11127529" y="25886"/>
                  <a:pt x="11003461" y="33600"/>
                </a:cubicBezTo>
                <a:cubicBezTo>
                  <a:pt x="10876625" y="56874"/>
                  <a:pt x="10202818" y="-711"/>
                  <a:pt x="9987757" y="33600"/>
                </a:cubicBezTo>
                <a:cubicBezTo>
                  <a:pt x="9782984" y="68155"/>
                  <a:pt x="9419084" y="25874"/>
                  <a:pt x="8972053" y="33600"/>
                </a:cubicBezTo>
                <a:cubicBezTo>
                  <a:pt x="8500413" y="48681"/>
                  <a:pt x="8620899" y="39999"/>
                  <a:pt x="8294917" y="33600"/>
                </a:cubicBezTo>
                <a:cubicBezTo>
                  <a:pt x="7964783" y="4557"/>
                  <a:pt x="8205112" y="41723"/>
                  <a:pt x="8125633" y="33600"/>
                </a:cubicBezTo>
                <a:cubicBezTo>
                  <a:pt x="8044381" y="35257"/>
                  <a:pt x="8026202" y="35095"/>
                  <a:pt x="7956349" y="33600"/>
                </a:cubicBezTo>
                <a:cubicBezTo>
                  <a:pt x="7864050" y="29930"/>
                  <a:pt x="7319280" y="52064"/>
                  <a:pt x="6940645" y="33600"/>
                </a:cubicBezTo>
                <a:cubicBezTo>
                  <a:pt x="6470990" y="52832"/>
                  <a:pt x="6561474" y="31206"/>
                  <a:pt x="6432793" y="33600"/>
                </a:cubicBezTo>
                <a:cubicBezTo>
                  <a:pt x="6274334" y="77259"/>
                  <a:pt x="5624189" y="37302"/>
                  <a:pt x="5417089" y="33600"/>
                </a:cubicBezTo>
                <a:cubicBezTo>
                  <a:pt x="5195292" y="44621"/>
                  <a:pt x="4890695" y="73066"/>
                  <a:pt x="4739953" y="33600"/>
                </a:cubicBezTo>
                <a:cubicBezTo>
                  <a:pt x="4596235" y="20853"/>
                  <a:pt x="4653878" y="25374"/>
                  <a:pt x="4570669" y="33600"/>
                </a:cubicBezTo>
                <a:cubicBezTo>
                  <a:pt x="4489310" y="36775"/>
                  <a:pt x="4308345" y="23086"/>
                  <a:pt x="4232100" y="33600"/>
                </a:cubicBezTo>
                <a:cubicBezTo>
                  <a:pt x="4184081" y="23761"/>
                  <a:pt x="3911327" y="26297"/>
                  <a:pt x="3724248" y="33600"/>
                </a:cubicBezTo>
                <a:cubicBezTo>
                  <a:pt x="3568251" y="36852"/>
                  <a:pt x="3154828" y="-12846"/>
                  <a:pt x="2877828" y="33600"/>
                </a:cubicBezTo>
                <a:cubicBezTo>
                  <a:pt x="2628062" y="68885"/>
                  <a:pt x="2365295" y="5784"/>
                  <a:pt x="2031408" y="33600"/>
                </a:cubicBezTo>
                <a:cubicBezTo>
                  <a:pt x="1686572" y="14039"/>
                  <a:pt x="1560979" y="39918"/>
                  <a:pt x="1354272" y="33600"/>
                </a:cubicBezTo>
                <a:cubicBezTo>
                  <a:pt x="1153372" y="59372"/>
                  <a:pt x="975198" y="26837"/>
                  <a:pt x="846420" y="33600"/>
                </a:cubicBezTo>
                <a:cubicBezTo>
                  <a:pt x="755963" y="-17269"/>
                  <a:pt x="432948" y="12129"/>
                  <a:pt x="0" y="33600"/>
                </a:cubicBezTo>
                <a:cubicBezTo>
                  <a:pt x="-857" y="21307"/>
                  <a:pt x="-554" y="146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928402"/>
                      <a:gd name="connsiteY0" fmla="*/ 0 h 33600"/>
                      <a:gd name="connsiteX1" fmla="*/ 338568 w 16928402"/>
                      <a:gd name="connsiteY1" fmla="*/ 0 h 33600"/>
                      <a:gd name="connsiteX2" fmla="*/ 1015704 w 16928402"/>
                      <a:gd name="connsiteY2" fmla="*/ 0 h 33600"/>
                      <a:gd name="connsiteX3" fmla="*/ 1692840 w 16928402"/>
                      <a:gd name="connsiteY3" fmla="*/ 0 h 33600"/>
                      <a:gd name="connsiteX4" fmla="*/ 1862124 w 16928402"/>
                      <a:gd name="connsiteY4" fmla="*/ 0 h 33600"/>
                      <a:gd name="connsiteX5" fmla="*/ 2708544 w 16928402"/>
                      <a:gd name="connsiteY5" fmla="*/ 0 h 33600"/>
                      <a:gd name="connsiteX6" fmla="*/ 2877828 w 16928402"/>
                      <a:gd name="connsiteY6" fmla="*/ 0 h 33600"/>
                      <a:gd name="connsiteX7" fmla="*/ 3554964 w 16928402"/>
                      <a:gd name="connsiteY7" fmla="*/ 0 h 33600"/>
                      <a:gd name="connsiteX8" fmla="*/ 4570669 w 16928402"/>
                      <a:gd name="connsiteY8" fmla="*/ 0 h 33600"/>
                      <a:gd name="connsiteX9" fmla="*/ 5586373 w 16928402"/>
                      <a:gd name="connsiteY9" fmla="*/ 0 h 33600"/>
                      <a:gd name="connsiteX10" fmla="*/ 6432793 w 16928402"/>
                      <a:gd name="connsiteY10" fmla="*/ 0 h 33600"/>
                      <a:gd name="connsiteX11" fmla="*/ 6940645 w 16928402"/>
                      <a:gd name="connsiteY11" fmla="*/ 0 h 33600"/>
                      <a:gd name="connsiteX12" fmla="*/ 7109929 w 16928402"/>
                      <a:gd name="connsiteY12" fmla="*/ 0 h 33600"/>
                      <a:gd name="connsiteX13" fmla="*/ 7617781 w 16928402"/>
                      <a:gd name="connsiteY13" fmla="*/ 0 h 33600"/>
                      <a:gd name="connsiteX14" fmla="*/ 8464201 w 16928402"/>
                      <a:gd name="connsiteY14" fmla="*/ 0 h 33600"/>
                      <a:gd name="connsiteX15" fmla="*/ 9479905 w 16928402"/>
                      <a:gd name="connsiteY15" fmla="*/ 0 h 33600"/>
                      <a:gd name="connsiteX16" fmla="*/ 9649189 w 16928402"/>
                      <a:gd name="connsiteY16" fmla="*/ 0 h 33600"/>
                      <a:gd name="connsiteX17" fmla="*/ 9818473 w 16928402"/>
                      <a:gd name="connsiteY17" fmla="*/ 0 h 33600"/>
                      <a:gd name="connsiteX18" fmla="*/ 10834177 w 16928402"/>
                      <a:gd name="connsiteY18" fmla="*/ 0 h 33600"/>
                      <a:gd name="connsiteX19" fmla="*/ 11003461 w 16928402"/>
                      <a:gd name="connsiteY19" fmla="*/ 0 h 33600"/>
                      <a:gd name="connsiteX20" fmla="*/ 11680597 w 16928402"/>
                      <a:gd name="connsiteY20" fmla="*/ 0 h 33600"/>
                      <a:gd name="connsiteX21" fmla="*/ 12019165 w 16928402"/>
                      <a:gd name="connsiteY21" fmla="*/ 0 h 33600"/>
                      <a:gd name="connsiteX22" fmla="*/ 12357733 w 16928402"/>
                      <a:gd name="connsiteY22" fmla="*/ 0 h 33600"/>
                      <a:gd name="connsiteX23" fmla="*/ 12696302 w 16928402"/>
                      <a:gd name="connsiteY23" fmla="*/ 0 h 33600"/>
                      <a:gd name="connsiteX24" fmla="*/ 13034870 w 16928402"/>
                      <a:gd name="connsiteY24" fmla="*/ 0 h 33600"/>
                      <a:gd name="connsiteX25" fmla="*/ 13542722 w 16928402"/>
                      <a:gd name="connsiteY25" fmla="*/ 0 h 33600"/>
                      <a:gd name="connsiteX26" fmla="*/ 13881290 w 16928402"/>
                      <a:gd name="connsiteY26" fmla="*/ 0 h 33600"/>
                      <a:gd name="connsiteX27" fmla="*/ 14389142 w 16928402"/>
                      <a:gd name="connsiteY27" fmla="*/ 0 h 33600"/>
                      <a:gd name="connsiteX28" fmla="*/ 15235562 w 16928402"/>
                      <a:gd name="connsiteY28" fmla="*/ 0 h 33600"/>
                      <a:gd name="connsiteX29" fmla="*/ 15574130 w 16928402"/>
                      <a:gd name="connsiteY29" fmla="*/ 0 h 33600"/>
                      <a:gd name="connsiteX30" fmla="*/ 15743414 w 16928402"/>
                      <a:gd name="connsiteY30" fmla="*/ 0 h 33600"/>
                      <a:gd name="connsiteX31" fmla="*/ 16928402 w 16928402"/>
                      <a:gd name="connsiteY31" fmla="*/ 0 h 33600"/>
                      <a:gd name="connsiteX32" fmla="*/ 16928402 w 16928402"/>
                      <a:gd name="connsiteY32" fmla="*/ 33600 h 33600"/>
                      <a:gd name="connsiteX33" fmla="*/ 16759118 w 16928402"/>
                      <a:gd name="connsiteY33" fmla="*/ 33600 h 33600"/>
                      <a:gd name="connsiteX34" fmla="*/ 15743414 w 16928402"/>
                      <a:gd name="connsiteY34" fmla="*/ 33600 h 33600"/>
                      <a:gd name="connsiteX35" fmla="*/ 14727710 w 16928402"/>
                      <a:gd name="connsiteY35" fmla="*/ 33600 h 33600"/>
                      <a:gd name="connsiteX36" fmla="*/ 14389142 w 16928402"/>
                      <a:gd name="connsiteY36" fmla="*/ 33600 h 33600"/>
                      <a:gd name="connsiteX37" fmla="*/ 13881290 w 16928402"/>
                      <a:gd name="connsiteY37" fmla="*/ 33600 h 33600"/>
                      <a:gd name="connsiteX38" fmla="*/ 13204154 w 16928402"/>
                      <a:gd name="connsiteY38" fmla="*/ 33600 h 33600"/>
                      <a:gd name="connsiteX39" fmla="*/ 12527017 w 16928402"/>
                      <a:gd name="connsiteY39" fmla="*/ 33600 h 33600"/>
                      <a:gd name="connsiteX40" fmla="*/ 11680597 w 16928402"/>
                      <a:gd name="connsiteY40" fmla="*/ 33600 h 33600"/>
                      <a:gd name="connsiteX41" fmla="*/ 11342029 w 16928402"/>
                      <a:gd name="connsiteY41" fmla="*/ 33600 h 33600"/>
                      <a:gd name="connsiteX42" fmla="*/ 11003461 w 16928402"/>
                      <a:gd name="connsiteY42" fmla="*/ 33600 h 33600"/>
                      <a:gd name="connsiteX43" fmla="*/ 9987757 w 16928402"/>
                      <a:gd name="connsiteY43" fmla="*/ 33600 h 33600"/>
                      <a:gd name="connsiteX44" fmla="*/ 8972053 w 16928402"/>
                      <a:gd name="connsiteY44" fmla="*/ 33600 h 33600"/>
                      <a:gd name="connsiteX45" fmla="*/ 8294917 w 16928402"/>
                      <a:gd name="connsiteY45" fmla="*/ 33600 h 33600"/>
                      <a:gd name="connsiteX46" fmla="*/ 8125633 w 16928402"/>
                      <a:gd name="connsiteY46" fmla="*/ 33600 h 33600"/>
                      <a:gd name="connsiteX47" fmla="*/ 7956349 w 16928402"/>
                      <a:gd name="connsiteY47" fmla="*/ 33600 h 33600"/>
                      <a:gd name="connsiteX48" fmla="*/ 6940645 w 16928402"/>
                      <a:gd name="connsiteY48" fmla="*/ 33600 h 33600"/>
                      <a:gd name="connsiteX49" fmla="*/ 6432793 w 16928402"/>
                      <a:gd name="connsiteY49" fmla="*/ 33600 h 33600"/>
                      <a:gd name="connsiteX50" fmla="*/ 5417089 w 16928402"/>
                      <a:gd name="connsiteY50" fmla="*/ 33600 h 33600"/>
                      <a:gd name="connsiteX51" fmla="*/ 4739953 w 16928402"/>
                      <a:gd name="connsiteY51" fmla="*/ 33600 h 33600"/>
                      <a:gd name="connsiteX52" fmla="*/ 4570669 w 16928402"/>
                      <a:gd name="connsiteY52" fmla="*/ 33600 h 33600"/>
                      <a:gd name="connsiteX53" fmla="*/ 4232100 w 16928402"/>
                      <a:gd name="connsiteY53" fmla="*/ 33600 h 33600"/>
                      <a:gd name="connsiteX54" fmla="*/ 3724248 w 16928402"/>
                      <a:gd name="connsiteY54" fmla="*/ 33600 h 33600"/>
                      <a:gd name="connsiteX55" fmla="*/ 2877828 w 16928402"/>
                      <a:gd name="connsiteY55" fmla="*/ 33600 h 33600"/>
                      <a:gd name="connsiteX56" fmla="*/ 2031408 w 16928402"/>
                      <a:gd name="connsiteY56" fmla="*/ 33600 h 33600"/>
                      <a:gd name="connsiteX57" fmla="*/ 1354272 w 16928402"/>
                      <a:gd name="connsiteY57" fmla="*/ 33600 h 33600"/>
                      <a:gd name="connsiteX58" fmla="*/ 846420 w 16928402"/>
                      <a:gd name="connsiteY58" fmla="*/ 33600 h 33600"/>
                      <a:gd name="connsiteX59" fmla="*/ 0 w 16928402"/>
                      <a:gd name="connsiteY59" fmla="*/ 33600 h 33600"/>
                      <a:gd name="connsiteX60" fmla="*/ 0 w 16928402"/>
                      <a:gd name="connsiteY60" fmla="*/ 0 h 33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16928402" h="33600" fill="none" extrusionOk="0">
                        <a:moveTo>
                          <a:pt x="0" y="0"/>
                        </a:moveTo>
                        <a:cubicBezTo>
                          <a:pt x="99036" y="-14521"/>
                          <a:pt x="244965" y="16134"/>
                          <a:pt x="338568" y="0"/>
                        </a:cubicBezTo>
                        <a:cubicBezTo>
                          <a:pt x="432171" y="-16134"/>
                          <a:pt x="701284" y="10055"/>
                          <a:pt x="1015704" y="0"/>
                        </a:cubicBezTo>
                        <a:cubicBezTo>
                          <a:pt x="1330124" y="-10055"/>
                          <a:pt x="1390518" y="21629"/>
                          <a:pt x="1692840" y="0"/>
                        </a:cubicBezTo>
                        <a:cubicBezTo>
                          <a:pt x="1995162" y="-21629"/>
                          <a:pt x="1826539" y="-7344"/>
                          <a:pt x="1862124" y="0"/>
                        </a:cubicBezTo>
                        <a:cubicBezTo>
                          <a:pt x="1897709" y="7344"/>
                          <a:pt x="2507815" y="-11069"/>
                          <a:pt x="2708544" y="0"/>
                        </a:cubicBezTo>
                        <a:cubicBezTo>
                          <a:pt x="2909273" y="11069"/>
                          <a:pt x="2810686" y="-2017"/>
                          <a:pt x="2877828" y="0"/>
                        </a:cubicBezTo>
                        <a:cubicBezTo>
                          <a:pt x="2944970" y="2017"/>
                          <a:pt x="3336487" y="-2103"/>
                          <a:pt x="3554964" y="0"/>
                        </a:cubicBezTo>
                        <a:cubicBezTo>
                          <a:pt x="3773441" y="2103"/>
                          <a:pt x="4237420" y="48965"/>
                          <a:pt x="4570669" y="0"/>
                        </a:cubicBezTo>
                        <a:cubicBezTo>
                          <a:pt x="4903918" y="-48965"/>
                          <a:pt x="5237107" y="-29141"/>
                          <a:pt x="5586373" y="0"/>
                        </a:cubicBezTo>
                        <a:cubicBezTo>
                          <a:pt x="5935639" y="29141"/>
                          <a:pt x="6107200" y="6591"/>
                          <a:pt x="6432793" y="0"/>
                        </a:cubicBezTo>
                        <a:cubicBezTo>
                          <a:pt x="6758386" y="-6591"/>
                          <a:pt x="6751710" y="-12807"/>
                          <a:pt x="6940645" y="0"/>
                        </a:cubicBezTo>
                        <a:cubicBezTo>
                          <a:pt x="7129580" y="12807"/>
                          <a:pt x="7051724" y="1820"/>
                          <a:pt x="7109929" y="0"/>
                        </a:cubicBezTo>
                        <a:cubicBezTo>
                          <a:pt x="7168134" y="-1820"/>
                          <a:pt x="7390866" y="19006"/>
                          <a:pt x="7617781" y="0"/>
                        </a:cubicBezTo>
                        <a:cubicBezTo>
                          <a:pt x="7844696" y="-19006"/>
                          <a:pt x="8076276" y="-33672"/>
                          <a:pt x="8464201" y="0"/>
                        </a:cubicBezTo>
                        <a:cubicBezTo>
                          <a:pt x="8852126" y="33672"/>
                          <a:pt x="9178503" y="27936"/>
                          <a:pt x="9479905" y="0"/>
                        </a:cubicBezTo>
                        <a:cubicBezTo>
                          <a:pt x="9781307" y="-27936"/>
                          <a:pt x="9576501" y="-5514"/>
                          <a:pt x="9649189" y="0"/>
                        </a:cubicBezTo>
                        <a:cubicBezTo>
                          <a:pt x="9721877" y="5514"/>
                          <a:pt x="9763879" y="-6099"/>
                          <a:pt x="9818473" y="0"/>
                        </a:cubicBezTo>
                        <a:cubicBezTo>
                          <a:pt x="9873067" y="6099"/>
                          <a:pt x="10514222" y="36292"/>
                          <a:pt x="10834177" y="0"/>
                        </a:cubicBezTo>
                        <a:cubicBezTo>
                          <a:pt x="11154132" y="-36292"/>
                          <a:pt x="10925037" y="7618"/>
                          <a:pt x="11003461" y="0"/>
                        </a:cubicBezTo>
                        <a:cubicBezTo>
                          <a:pt x="11081885" y="-7618"/>
                          <a:pt x="11359588" y="-1858"/>
                          <a:pt x="11680597" y="0"/>
                        </a:cubicBezTo>
                        <a:cubicBezTo>
                          <a:pt x="12001606" y="1858"/>
                          <a:pt x="11933561" y="5737"/>
                          <a:pt x="12019165" y="0"/>
                        </a:cubicBezTo>
                        <a:cubicBezTo>
                          <a:pt x="12104769" y="-5737"/>
                          <a:pt x="12231903" y="15299"/>
                          <a:pt x="12357733" y="0"/>
                        </a:cubicBezTo>
                        <a:cubicBezTo>
                          <a:pt x="12483563" y="-15299"/>
                          <a:pt x="12530920" y="-16652"/>
                          <a:pt x="12696302" y="0"/>
                        </a:cubicBezTo>
                        <a:cubicBezTo>
                          <a:pt x="12861684" y="16652"/>
                          <a:pt x="12910000" y="-7071"/>
                          <a:pt x="13034870" y="0"/>
                        </a:cubicBezTo>
                        <a:cubicBezTo>
                          <a:pt x="13159740" y="7071"/>
                          <a:pt x="13355743" y="16646"/>
                          <a:pt x="13542722" y="0"/>
                        </a:cubicBezTo>
                        <a:cubicBezTo>
                          <a:pt x="13729701" y="-16646"/>
                          <a:pt x="13801733" y="11799"/>
                          <a:pt x="13881290" y="0"/>
                        </a:cubicBezTo>
                        <a:cubicBezTo>
                          <a:pt x="13960847" y="-11799"/>
                          <a:pt x="14165198" y="12709"/>
                          <a:pt x="14389142" y="0"/>
                        </a:cubicBezTo>
                        <a:cubicBezTo>
                          <a:pt x="14613086" y="-12709"/>
                          <a:pt x="14949879" y="-18949"/>
                          <a:pt x="15235562" y="0"/>
                        </a:cubicBezTo>
                        <a:cubicBezTo>
                          <a:pt x="15521245" y="18949"/>
                          <a:pt x="15489355" y="1948"/>
                          <a:pt x="15574130" y="0"/>
                        </a:cubicBezTo>
                        <a:cubicBezTo>
                          <a:pt x="15658905" y="-1948"/>
                          <a:pt x="15675532" y="-211"/>
                          <a:pt x="15743414" y="0"/>
                        </a:cubicBezTo>
                        <a:cubicBezTo>
                          <a:pt x="15811296" y="211"/>
                          <a:pt x="16336196" y="3764"/>
                          <a:pt x="16928402" y="0"/>
                        </a:cubicBezTo>
                        <a:cubicBezTo>
                          <a:pt x="16927917" y="7150"/>
                          <a:pt x="16927449" y="20831"/>
                          <a:pt x="16928402" y="33600"/>
                        </a:cubicBezTo>
                        <a:cubicBezTo>
                          <a:pt x="16872284" y="25540"/>
                          <a:pt x="16796027" y="36397"/>
                          <a:pt x="16759118" y="33600"/>
                        </a:cubicBezTo>
                        <a:cubicBezTo>
                          <a:pt x="16722209" y="30803"/>
                          <a:pt x="16054512" y="78028"/>
                          <a:pt x="15743414" y="33600"/>
                        </a:cubicBezTo>
                        <a:cubicBezTo>
                          <a:pt x="15432316" y="-10828"/>
                          <a:pt x="15158003" y="-5660"/>
                          <a:pt x="14727710" y="33600"/>
                        </a:cubicBezTo>
                        <a:cubicBezTo>
                          <a:pt x="14297417" y="72860"/>
                          <a:pt x="14461124" y="48208"/>
                          <a:pt x="14389142" y="33600"/>
                        </a:cubicBezTo>
                        <a:cubicBezTo>
                          <a:pt x="14317160" y="18992"/>
                          <a:pt x="14084846" y="49938"/>
                          <a:pt x="13881290" y="33600"/>
                        </a:cubicBezTo>
                        <a:cubicBezTo>
                          <a:pt x="13677734" y="17262"/>
                          <a:pt x="13465861" y="50392"/>
                          <a:pt x="13204154" y="33600"/>
                        </a:cubicBezTo>
                        <a:cubicBezTo>
                          <a:pt x="12942447" y="16808"/>
                          <a:pt x="12670443" y="20226"/>
                          <a:pt x="12527017" y="33600"/>
                        </a:cubicBezTo>
                        <a:cubicBezTo>
                          <a:pt x="12383591" y="46974"/>
                          <a:pt x="11875475" y="40323"/>
                          <a:pt x="11680597" y="33600"/>
                        </a:cubicBezTo>
                        <a:cubicBezTo>
                          <a:pt x="11485719" y="26877"/>
                          <a:pt x="11509441" y="19145"/>
                          <a:pt x="11342029" y="33600"/>
                        </a:cubicBezTo>
                        <a:cubicBezTo>
                          <a:pt x="11174617" y="48055"/>
                          <a:pt x="11126037" y="31488"/>
                          <a:pt x="11003461" y="33600"/>
                        </a:cubicBezTo>
                        <a:cubicBezTo>
                          <a:pt x="10880885" y="35712"/>
                          <a:pt x="10233004" y="31635"/>
                          <a:pt x="9987757" y="33600"/>
                        </a:cubicBezTo>
                        <a:cubicBezTo>
                          <a:pt x="9742510" y="35565"/>
                          <a:pt x="9437028" y="20857"/>
                          <a:pt x="8972053" y="33600"/>
                        </a:cubicBezTo>
                        <a:cubicBezTo>
                          <a:pt x="8507078" y="46343"/>
                          <a:pt x="8621380" y="64005"/>
                          <a:pt x="8294917" y="33600"/>
                        </a:cubicBezTo>
                        <a:cubicBezTo>
                          <a:pt x="7968454" y="3195"/>
                          <a:pt x="8205820" y="31009"/>
                          <a:pt x="8125633" y="33600"/>
                        </a:cubicBezTo>
                        <a:cubicBezTo>
                          <a:pt x="8045446" y="36191"/>
                          <a:pt x="8019858" y="34519"/>
                          <a:pt x="7956349" y="33600"/>
                        </a:cubicBezTo>
                        <a:cubicBezTo>
                          <a:pt x="7892840" y="32681"/>
                          <a:pt x="7408944" y="12788"/>
                          <a:pt x="6940645" y="33600"/>
                        </a:cubicBezTo>
                        <a:cubicBezTo>
                          <a:pt x="6472346" y="54412"/>
                          <a:pt x="6561297" y="33448"/>
                          <a:pt x="6432793" y="33600"/>
                        </a:cubicBezTo>
                        <a:cubicBezTo>
                          <a:pt x="6304289" y="33752"/>
                          <a:pt x="5629150" y="24918"/>
                          <a:pt x="5417089" y="33600"/>
                        </a:cubicBezTo>
                        <a:cubicBezTo>
                          <a:pt x="5205028" y="42282"/>
                          <a:pt x="4880770" y="45844"/>
                          <a:pt x="4739953" y="33600"/>
                        </a:cubicBezTo>
                        <a:cubicBezTo>
                          <a:pt x="4599136" y="21356"/>
                          <a:pt x="4653932" y="26780"/>
                          <a:pt x="4570669" y="33600"/>
                        </a:cubicBezTo>
                        <a:cubicBezTo>
                          <a:pt x="4487406" y="40420"/>
                          <a:pt x="4305749" y="25786"/>
                          <a:pt x="4232100" y="33600"/>
                        </a:cubicBezTo>
                        <a:cubicBezTo>
                          <a:pt x="4158451" y="41414"/>
                          <a:pt x="3883671" y="49691"/>
                          <a:pt x="3724248" y="33600"/>
                        </a:cubicBezTo>
                        <a:cubicBezTo>
                          <a:pt x="3564825" y="17509"/>
                          <a:pt x="3141962" y="-801"/>
                          <a:pt x="2877828" y="33600"/>
                        </a:cubicBezTo>
                        <a:cubicBezTo>
                          <a:pt x="2613694" y="68001"/>
                          <a:pt x="2369180" y="53937"/>
                          <a:pt x="2031408" y="33600"/>
                        </a:cubicBezTo>
                        <a:cubicBezTo>
                          <a:pt x="1693636" y="13263"/>
                          <a:pt x="1548329" y="24501"/>
                          <a:pt x="1354272" y="33600"/>
                        </a:cubicBezTo>
                        <a:cubicBezTo>
                          <a:pt x="1160215" y="42699"/>
                          <a:pt x="958444" y="32721"/>
                          <a:pt x="846420" y="33600"/>
                        </a:cubicBezTo>
                        <a:cubicBezTo>
                          <a:pt x="734396" y="34479"/>
                          <a:pt x="401767" y="-1634"/>
                          <a:pt x="0" y="33600"/>
                        </a:cubicBezTo>
                        <a:cubicBezTo>
                          <a:pt x="-1404" y="22166"/>
                          <a:pt x="-1320" y="14861"/>
                          <a:pt x="0" y="0"/>
                        </a:cubicBezTo>
                        <a:close/>
                      </a:path>
                      <a:path w="16928402" h="33600" stroke="0" extrusionOk="0">
                        <a:moveTo>
                          <a:pt x="0" y="0"/>
                        </a:moveTo>
                        <a:cubicBezTo>
                          <a:pt x="202018" y="-21230"/>
                          <a:pt x="268133" y="15692"/>
                          <a:pt x="507852" y="0"/>
                        </a:cubicBezTo>
                        <a:cubicBezTo>
                          <a:pt x="747571" y="-15692"/>
                          <a:pt x="604996" y="-7986"/>
                          <a:pt x="677136" y="0"/>
                        </a:cubicBezTo>
                        <a:cubicBezTo>
                          <a:pt x="749276" y="7986"/>
                          <a:pt x="1331007" y="20586"/>
                          <a:pt x="1692840" y="0"/>
                        </a:cubicBezTo>
                        <a:cubicBezTo>
                          <a:pt x="2054673" y="-20586"/>
                          <a:pt x="1973525" y="-472"/>
                          <a:pt x="2200692" y="0"/>
                        </a:cubicBezTo>
                        <a:cubicBezTo>
                          <a:pt x="2427859" y="472"/>
                          <a:pt x="2585848" y="16724"/>
                          <a:pt x="2708544" y="0"/>
                        </a:cubicBezTo>
                        <a:cubicBezTo>
                          <a:pt x="2831240" y="-16724"/>
                          <a:pt x="3358431" y="42337"/>
                          <a:pt x="3724248" y="0"/>
                        </a:cubicBezTo>
                        <a:cubicBezTo>
                          <a:pt x="4090065" y="-42337"/>
                          <a:pt x="3949769" y="14944"/>
                          <a:pt x="4062816" y="0"/>
                        </a:cubicBezTo>
                        <a:cubicBezTo>
                          <a:pt x="4175863" y="-14944"/>
                          <a:pt x="4815275" y="-48928"/>
                          <a:pt x="5078521" y="0"/>
                        </a:cubicBezTo>
                        <a:cubicBezTo>
                          <a:pt x="5341767" y="48928"/>
                          <a:pt x="5689351" y="39336"/>
                          <a:pt x="6094225" y="0"/>
                        </a:cubicBezTo>
                        <a:cubicBezTo>
                          <a:pt x="6499099" y="-39336"/>
                          <a:pt x="6534423" y="10158"/>
                          <a:pt x="6771361" y="0"/>
                        </a:cubicBezTo>
                        <a:cubicBezTo>
                          <a:pt x="7008299" y="-10158"/>
                          <a:pt x="7532594" y="32101"/>
                          <a:pt x="7787065" y="0"/>
                        </a:cubicBezTo>
                        <a:cubicBezTo>
                          <a:pt x="8041536" y="-32101"/>
                          <a:pt x="8042088" y="-9373"/>
                          <a:pt x="8294917" y="0"/>
                        </a:cubicBezTo>
                        <a:cubicBezTo>
                          <a:pt x="8547746" y="9373"/>
                          <a:pt x="8550514" y="1132"/>
                          <a:pt x="8802769" y="0"/>
                        </a:cubicBezTo>
                        <a:cubicBezTo>
                          <a:pt x="9055024" y="-1132"/>
                          <a:pt x="9467355" y="11754"/>
                          <a:pt x="9649189" y="0"/>
                        </a:cubicBezTo>
                        <a:cubicBezTo>
                          <a:pt x="9831023" y="-11754"/>
                          <a:pt x="9912757" y="24888"/>
                          <a:pt x="10157041" y="0"/>
                        </a:cubicBezTo>
                        <a:cubicBezTo>
                          <a:pt x="10401325" y="-24888"/>
                          <a:pt x="10814635" y="-38462"/>
                          <a:pt x="11172745" y="0"/>
                        </a:cubicBezTo>
                        <a:cubicBezTo>
                          <a:pt x="11530855" y="38462"/>
                          <a:pt x="11930956" y="-34106"/>
                          <a:pt x="12188449" y="0"/>
                        </a:cubicBezTo>
                        <a:cubicBezTo>
                          <a:pt x="12445942" y="34106"/>
                          <a:pt x="12650897" y="-11261"/>
                          <a:pt x="12865586" y="0"/>
                        </a:cubicBezTo>
                        <a:cubicBezTo>
                          <a:pt x="13080275" y="11261"/>
                          <a:pt x="13127617" y="427"/>
                          <a:pt x="13373438" y="0"/>
                        </a:cubicBezTo>
                        <a:cubicBezTo>
                          <a:pt x="13619259" y="-427"/>
                          <a:pt x="13481129" y="-5519"/>
                          <a:pt x="13542722" y="0"/>
                        </a:cubicBezTo>
                        <a:cubicBezTo>
                          <a:pt x="13604315" y="5519"/>
                          <a:pt x="13717840" y="-15031"/>
                          <a:pt x="13881290" y="0"/>
                        </a:cubicBezTo>
                        <a:cubicBezTo>
                          <a:pt x="14044740" y="15031"/>
                          <a:pt x="14077707" y="-3757"/>
                          <a:pt x="14219858" y="0"/>
                        </a:cubicBezTo>
                        <a:cubicBezTo>
                          <a:pt x="14362009" y="3757"/>
                          <a:pt x="14506919" y="11722"/>
                          <a:pt x="14727710" y="0"/>
                        </a:cubicBezTo>
                        <a:cubicBezTo>
                          <a:pt x="14948501" y="-11722"/>
                          <a:pt x="15321345" y="-14515"/>
                          <a:pt x="15743414" y="0"/>
                        </a:cubicBezTo>
                        <a:cubicBezTo>
                          <a:pt x="16165483" y="14515"/>
                          <a:pt x="16684187" y="25056"/>
                          <a:pt x="16928402" y="0"/>
                        </a:cubicBezTo>
                        <a:cubicBezTo>
                          <a:pt x="16926815" y="7308"/>
                          <a:pt x="16926998" y="21008"/>
                          <a:pt x="16928402" y="33600"/>
                        </a:cubicBezTo>
                        <a:cubicBezTo>
                          <a:pt x="16607529" y="65714"/>
                          <a:pt x="16498635" y="51226"/>
                          <a:pt x="16251266" y="33600"/>
                        </a:cubicBezTo>
                        <a:cubicBezTo>
                          <a:pt x="16003897" y="15974"/>
                          <a:pt x="16018861" y="36555"/>
                          <a:pt x="15912698" y="33600"/>
                        </a:cubicBezTo>
                        <a:cubicBezTo>
                          <a:pt x="15806535" y="30645"/>
                          <a:pt x="15416457" y="39016"/>
                          <a:pt x="15066278" y="33600"/>
                        </a:cubicBezTo>
                        <a:cubicBezTo>
                          <a:pt x="14716099" y="28184"/>
                          <a:pt x="14808234" y="27017"/>
                          <a:pt x="14727710" y="33600"/>
                        </a:cubicBezTo>
                        <a:cubicBezTo>
                          <a:pt x="14647186" y="40183"/>
                          <a:pt x="14093595" y="2031"/>
                          <a:pt x="13881290" y="33600"/>
                        </a:cubicBezTo>
                        <a:cubicBezTo>
                          <a:pt x="13668985" y="65169"/>
                          <a:pt x="13775468" y="26551"/>
                          <a:pt x="13712006" y="33600"/>
                        </a:cubicBezTo>
                        <a:cubicBezTo>
                          <a:pt x="13648544" y="40649"/>
                          <a:pt x="13177018" y="19478"/>
                          <a:pt x="12865586" y="33600"/>
                        </a:cubicBezTo>
                        <a:cubicBezTo>
                          <a:pt x="12554154" y="47722"/>
                          <a:pt x="12689626" y="19190"/>
                          <a:pt x="12527017" y="33600"/>
                        </a:cubicBezTo>
                        <a:cubicBezTo>
                          <a:pt x="12364408" y="48010"/>
                          <a:pt x="12417185" y="26681"/>
                          <a:pt x="12357733" y="33600"/>
                        </a:cubicBezTo>
                        <a:cubicBezTo>
                          <a:pt x="12298281" y="40519"/>
                          <a:pt x="12134969" y="35196"/>
                          <a:pt x="12019165" y="33600"/>
                        </a:cubicBezTo>
                        <a:cubicBezTo>
                          <a:pt x="11903361" y="32004"/>
                          <a:pt x="11426426" y="34918"/>
                          <a:pt x="11172745" y="33600"/>
                        </a:cubicBezTo>
                        <a:cubicBezTo>
                          <a:pt x="10919064" y="32282"/>
                          <a:pt x="10940552" y="44500"/>
                          <a:pt x="10834177" y="33600"/>
                        </a:cubicBezTo>
                        <a:cubicBezTo>
                          <a:pt x="10727802" y="22700"/>
                          <a:pt x="10720879" y="34324"/>
                          <a:pt x="10664893" y="33600"/>
                        </a:cubicBezTo>
                        <a:cubicBezTo>
                          <a:pt x="10608907" y="32876"/>
                          <a:pt x="10457771" y="35748"/>
                          <a:pt x="10326325" y="33600"/>
                        </a:cubicBezTo>
                        <a:cubicBezTo>
                          <a:pt x="10194879" y="31452"/>
                          <a:pt x="9949967" y="27708"/>
                          <a:pt x="9818473" y="33600"/>
                        </a:cubicBezTo>
                        <a:cubicBezTo>
                          <a:pt x="9686979" y="39492"/>
                          <a:pt x="9413631" y="19375"/>
                          <a:pt x="9141337" y="33600"/>
                        </a:cubicBezTo>
                        <a:cubicBezTo>
                          <a:pt x="8869043" y="47825"/>
                          <a:pt x="8969592" y="30632"/>
                          <a:pt x="8802769" y="33600"/>
                        </a:cubicBezTo>
                        <a:cubicBezTo>
                          <a:pt x="8635946" y="36568"/>
                          <a:pt x="8282131" y="52794"/>
                          <a:pt x="7787065" y="33600"/>
                        </a:cubicBezTo>
                        <a:cubicBezTo>
                          <a:pt x="7291999" y="14406"/>
                          <a:pt x="7349995" y="42368"/>
                          <a:pt x="7109929" y="33600"/>
                        </a:cubicBezTo>
                        <a:cubicBezTo>
                          <a:pt x="6869863" y="24832"/>
                          <a:pt x="6335565" y="75161"/>
                          <a:pt x="6094225" y="33600"/>
                        </a:cubicBezTo>
                        <a:cubicBezTo>
                          <a:pt x="5852885" y="-7961"/>
                          <a:pt x="5452090" y="68424"/>
                          <a:pt x="5247805" y="33600"/>
                        </a:cubicBezTo>
                        <a:cubicBezTo>
                          <a:pt x="5043520" y="-1224"/>
                          <a:pt x="4959867" y="13192"/>
                          <a:pt x="4739953" y="33600"/>
                        </a:cubicBezTo>
                        <a:cubicBezTo>
                          <a:pt x="4520039" y="54008"/>
                          <a:pt x="4078279" y="25835"/>
                          <a:pt x="3893532" y="33600"/>
                        </a:cubicBezTo>
                        <a:cubicBezTo>
                          <a:pt x="3708785" y="41365"/>
                          <a:pt x="3692246" y="39691"/>
                          <a:pt x="3554964" y="33600"/>
                        </a:cubicBezTo>
                        <a:cubicBezTo>
                          <a:pt x="3417682" y="27509"/>
                          <a:pt x="3115941" y="44608"/>
                          <a:pt x="2877828" y="33600"/>
                        </a:cubicBezTo>
                        <a:cubicBezTo>
                          <a:pt x="2639715" y="22592"/>
                          <a:pt x="2771453" y="28692"/>
                          <a:pt x="2708544" y="33600"/>
                        </a:cubicBezTo>
                        <a:cubicBezTo>
                          <a:pt x="2645635" y="38508"/>
                          <a:pt x="2063206" y="72948"/>
                          <a:pt x="1692840" y="33600"/>
                        </a:cubicBezTo>
                        <a:cubicBezTo>
                          <a:pt x="1322474" y="-5748"/>
                          <a:pt x="1288463" y="11460"/>
                          <a:pt x="1015704" y="33600"/>
                        </a:cubicBezTo>
                        <a:cubicBezTo>
                          <a:pt x="742945" y="55740"/>
                          <a:pt x="380974" y="-1697"/>
                          <a:pt x="0" y="33600"/>
                        </a:cubicBezTo>
                        <a:cubicBezTo>
                          <a:pt x="904" y="26111"/>
                          <a:pt x="-188" y="1302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3916213-5CDB-4783-945D-00479356F3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44418"/>
              </p:ext>
            </p:extLst>
          </p:nvPr>
        </p:nvGraphicFramePr>
        <p:xfrm>
          <a:off x="1361201" y="4093594"/>
          <a:ext cx="17076897" cy="7255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970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02" y="452582"/>
            <a:ext cx="17076896" cy="1739495"/>
          </a:xfrm>
        </p:spPr>
        <p:txBody>
          <a:bodyPr>
            <a:normAutofit/>
          </a:bodyPr>
          <a:lstStyle/>
          <a:p>
            <a:r>
              <a:rPr lang="en-IN" sz="4800"/>
              <a:t>Correlation Chart - Derived Metrics</a:t>
            </a:r>
            <a:endParaRPr lang="en-IN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14C52-EAA1-A94D-8FD2-BAA2A9174E53}"/>
              </a:ext>
            </a:extLst>
          </p:cNvPr>
          <p:cNvSpPr/>
          <p:nvPr/>
        </p:nvSpPr>
        <p:spPr>
          <a:xfrm>
            <a:off x="8280400" y="10775806"/>
            <a:ext cx="10919698" cy="14465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IN" sz="4400" b="1">
                <a:latin typeface="Calibri" panose="020F0502020204030204" pitchFamily="34" charset="0"/>
              </a:rPr>
              <a:t>After dropping these features, 22 features remained for further analysis</a:t>
            </a:r>
            <a:endParaRPr lang="en-IN" sz="4400" b="1" dirty="0"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46409-41CA-7F4B-840A-5E9EF5C85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84" b="145"/>
          <a:stretch/>
        </p:blipFill>
        <p:spPr>
          <a:xfrm>
            <a:off x="11008597" y="2192076"/>
            <a:ext cx="8512573" cy="77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D256F-7D2F-784D-B662-E4DEC4B58D7A}"/>
              </a:ext>
            </a:extLst>
          </p:cNvPr>
          <p:cNvSpPr/>
          <p:nvPr/>
        </p:nvSpPr>
        <p:spPr>
          <a:xfrm>
            <a:off x="762000" y="2192076"/>
            <a:ext cx="9899650" cy="79714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200">
                <a:latin typeface="Calibri" panose="020F0502020204030204" pitchFamily="34" charset="0"/>
              </a:rPr>
              <a:t>Funded_amnt is highly correlated with funded_amnt_inv &amp; installment.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200"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200">
                <a:latin typeface="Calibri" panose="020F0502020204030204" pitchFamily="34" charset="0"/>
              </a:rPr>
              <a:t>The Derived metrics column funded_amnt_bucket is highly correlated to funded_amnt_inv &amp; installment &amp; Funded_amnt . </a:t>
            </a:r>
          </a:p>
          <a:p>
            <a:endParaRPr lang="en-IN" sz="3200"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200">
                <a:latin typeface="Calibri" panose="020F0502020204030204" pitchFamily="34" charset="0"/>
              </a:rPr>
              <a:t>Int_rate and  int_rate_bucket has high correlation value of .75.</a:t>
            </a:r>
          </a:p>
          <a:p>
            <a:endParaRPr lang="en-IN" sz="3200"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200">
                <a:latin typeface="Calibri" panose="020F0502020204030204" pitchFamily="34" charset="0"/>
              </a:rPr>
              <a:t>Dti &amp; dti_bucket are highly correlated too with value of 0.84 and hence we can use derived column for analysis.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200"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200">
                <a:latin typeface="Calibri" panose="020F0502020204030204" pitchFamily="34" charset="0"/>
              </a:rPr>
              <a:t>Open_acc and open_acc_bucket are highly correlated with value of .85</a:t>
            </a:r>
            <a:endParaRPr lang="en-IN" sz="32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7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02" y="452582"/>
            <a:ext cx="17076896" cy="1739495"/>
          </a:xfrm>
        </p:spPr>
        <p:txBody>
          <a:bodyPr/>
          <a:lstStyle/>
          <a:p>
            <a:r>
              <a:rPr lang="en-US" b="1" dirty="0"/>
              <a:t>DRIVER VARIABLES -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10518-7110-1842-B968-D2A14788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192074"/>
            <a:ext cx="9474200" cy="4107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6A86FD-A886-8D40-B2AB-3FD557FF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150" y="2268275"/>
            <a:ext cx="9205466" cy="4031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74C12-76B4-D048-BC62-0CB8BD690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98" y="7596958"/>
            <a:ext cx="9474200" cy="3857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5CAA3-BC66-E44B-8D9B-50ED0DBC2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898" y="7596957"/>
            <a:ext cx="9474200" cy="38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02" y="452582"/>
            <a:ext cx="17076896" cy="1739495"/>
          </a:xfrm>
        </p:spPr>
        <p:txBody>
          <a:bodyPr/>
          <a:lstStyle/>
          <a:p>
            <a:r>
              <a:rPr lang="en-US" b="1" dirty="0"/>
              <a:t>DRIVER VARIABLES – ANALYSIS (</a:t>
            </a:r>
            <a:r>
              <a:rPr lang="en-US" b="1" dirty="0" err="1"/>
              <a:t>contd</a:t>
            </a:r>
            <a:r>
              <a:rPr lang="en-US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FE513-AD42-F242-BF05-CD155ED1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2480015"/>
            <a:ext cx="9436100" cy="560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3517C-D36B-4E48-AF5E-834450202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0" y="2480014"/>
            <a:ext cx="9436100" cy="4127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5E1EED-ABDF-9D4A-BC11-C0CEDDAB4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8421688"/>
            <a:ext cx="9436100" cy="412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AFBD1-01AB-7A4B-894C-9F7AE848F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650" y="7264400"/>
            <a:ext cx="9300448" cy="51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31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794350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67772" y="1036068"/>
            <a:ext cx="6690605" cy="10984320"/>
            <a:chOff x="7513372" y="803186"/>
            <a:chExt cx="4163968" cy="5978614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866" y="1627178"/>
            <a:ext cx="5245065" cy="84966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53AB5-92AB-394B-940A-6F9F13619A92}"/>
              </a:ext>
            </a:extLst>
          </p:cNvPr>
          <p:cNvSpPr/>
          <p:nvPr/>
        </p:nvSpPr>
        <p:spPr>
          <a:xfrm>
            <a:off x="8085214" y="1627178"/>
            <a:ext cx="10596685" cy="848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Via EDA analysis, it is concluded the following feature sets has maximum impact in determining potential defaulting applicant.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/>
              <a:t>Shortlisted quantitative variables/measures: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funded_amnt</a:t>
            </a:r>
            <a:r>
              <a:rPr lang="en-US" sz="3600" dirty="0"/>
              <a:t> (or derived column </a:t>
            </a:r>
            <a:r>
              <a:rPr lang="en-US" sz="3600" dirty="0" err="1"/>
              <a:t>funded_amnt_bucket</a:t>
            </a:r>
            <a:r>
              <a:rPr lang="en-US" sz="3600" dirty="0"/>
              <a:t>), </a:t>
            </a:r>
            <a:r>
              <a:rPr lang="en-US" sz="3600" dirty="0" err="1"/>
              <a:t>int_rate</a:t>
            </a:r>
            <a:r>
              <a:rPr lang="en-US" sz="3600" dirty="0"/>
              <a:t> (or derived column </a:t>
            </a:r>
            <a:r>
              <a:rPr lang="en-US" sz="3600" dirty="0" err="1"/>
              <a:t>int_rate_bucket</a:t>
            </a:r>
            <a:r>
              <a:rPr lang="en-US" sz="3600" dirty="0"/>
              <a:t>), </a:t>
            </a:r>
            <a:r>
              <a:rPr lang="en-US" sz="3600" dirty="0" err="1"/>
              <a:t>Dti</a:t>
            </a:r>
            <a:r>
              <a:rPr lang="en-US" sz="3600" dirty="0"/>
              <a:t> (or derived column </a:t>
            </a:r>
            <a:r>
              <a:rPr lang="en-US" sz="3600" dirty="0" err="1"/>
              <a:t>int_rate_bucket</a:t>
            </a:r>
            <a:r>
              <a:rPr lang="en-US" sz="3600" dirty="0"/>
              <a:t>), </a:t>
            </a:r>
            <a:r>
              <a:rPr lang="en-US" sz="3600" dirty="0" err="1"/>
              <a:t>open_acc</a:t>
            </a:r>
            <a:r>
              <a:rPr lang="en-US" sz="3600" dirty="0"/>
              <a:t> (or derived column </a:t>
            </a:r>
            <a:r>
              <a:rPr lang="en-US" sz="3600" dirty="0" err="1"/>
              <a:t>open_acc_bucket</a:t>
            </a:r>
            <a:r>
              <a:rPr lang="en-US" sz="3600" dirty="0"/>
              <a:t>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/>
              <a:t>Shortlisted categorical driver variables: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6858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Purpose, term, grade, </a:t>
            </a:r>
            <a:r>
              <a:rPr lang="en-US" sz="3600" dirty="0" err="1"/>
              <a:t>addr_state</a:t>
            </a:r>
            <a:r>
              <a:rPr lang="en-US" sz="3600" dirty="0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2000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888" y="289297"/>
            <a:ext cx="17076896" cy="1739495"/>
          </a:xfrm>
        </p:spPr>
        <p:txBody>
          <a:bodyPr/>
          <a:lstStyle/>
          <a:p>
            <a:r>
              <a:rPr lang="en-US" b="1" dirty="0"/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5327-2052-DB43-9514-3E80CDCD6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16" y="2028791"/>
            <a:ext cx="18230782" cy="102818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700" dirty="0"/>
              <a:t>APPROACHES USED TO REMOVE UNNECESSARY COLUMNS:</a:t>
            </a:r>
            <a:br>
              <a:rPr lang="en-IN" sz="5700" dirty="0"/>
            </a:br>
            <a:endParaRPr lang="en-IN" sz="5700" dirty="0"/>
          </a:p>
          <a:p>
            <a:pPr lvl="1"/>
            <a:r>
              <a:rPr lang="en-IN" dirty="0"/>
              <a:t>Features with high NA values &amp; non-business critical columns</a:t>
            </a:r>
            <a:br>
              <a:rPr lang="en-IN" dirty="0"/>
            </a:br>
            <a:endParaRPr lang="en-IN" dirty="0"/>
          </a:p>
          <a:p>
            <a:pPr lvl="1"/>
            <a:r>
              <a:rPr lang="en-IN" dirty="0"/>
              <a:t>Features with payment details </a:t>
            </a:r>
            <a:br>
              <a:rPr lang="en-IN" dirty="0"/>
            </a:br>
            <a:endParaRPr lang="en-IN" dirty="0"/>
          </a:p>
          <a:p>
            <a:pPr lvl="1"/>
            <a:r>
              <a:rPr lang="en-IN" dirty="0"/>
              <a:t>Data with poorly distributed values which can’t be categorized for meaningful analysis 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sz="4000" b="1" i="1" dirty="0"/>
          </a:p>
          <a:p>
            <a:pPr lvl="1"/>
            <a:endParaRPr lang="en-IN" sz="4000" b="1" i="1" dirty="0"/>
          </a:p>
          <a:p>
            <a:pPr lvl="1"/>
            <a:r>
              <a:rPr lang="en-IN" sz="4000" b="1" i="1" dirty="0" err="1"/>
              <a:t>Desc</a:t>
            </a:r>
            <a:r>
              <a:rPr lang="en-IN" sz="4000" b="1" i="1" dirty="0"/>
              <a:t>, URL, </a:t>
            </a:r>
            <a:r>
              <a:rPr lang="en-IN" sz="4000" b="1" i="1" dirty="0" err="1"/>
              <a:t>delinq_amnt</a:t>
            </a:r>
            <a:r>
              <a:rPr lang="en-IN" sz="4000" b="1" i="1" dirty="0"/>
              <a:t>,   </a:t>
            </a:r>
            <a:r>
              <a:rPr lang="en-IN" sz="4000" b="1" i="1" dirty="0" err="1"/>
              <a:t>acc_now_delinq</a:t>
            </a:r>
            <a:r>
              <a:rPr lang="en-IN" sz="4000" b="1" i="1" dirty="0"/>
              <a:t>, </a:t>
            </a:r>
            <a:r>
              <a:rPr lang="en-IN" sz="4000" b="1" i="1" dirty="0" err="1"/>
              <a:t>application_type</a:t>
            </a:r>
            <a:r>
              <a:rPr lang="en-IN" sz="4000" b="1" i="1" dirty="0"/>
              <a:t>, </a:t>
            </a:r>
            <a:r>
              <a:rPr lang="en-IN" sz="4000" b="1" i="1" dirty="0" err="1"/>
              <a:t>policy_code</a:t>
            </a:r>
            <a:r>
              <a:rPr lang="en-IN" sz="4000" b="1" i="1" dirty="0"/>
              <a:t>, </a:t>
            </a:r>
            <a:r>
              <a:rPr lang="en-IN" sz="4000" b="1" i="1" dirty="0" err="1"/>
              <a:t>pymnt_plan</a:t>
            </a:r>
            <a:r>
              <a:rPr lang="en-IN" sz="4000" b="1" i="1" dirty="0"/>
              <a:t>, chargeoff_within_12_mths, collections_12_mths_ex_med, </a:t>
            </a:r>
            <a:r>
              <a:rPr lang="en-IN" sz="4000" b="1" i="1" dirty="0" err="1"/>
              <a:t>tax_liens</a:t>
            </a:r>
            <a:r>
              <a:rPr lang="en-IN" sz="4000" b="1" i="1" dirty="0"/>
              <a:t>, </a:t>
            </a:r>
            <a:r>
              <a:rPr lang="en-IN" sz="4000" b="1" i="1" dirty="0" err="1"/>
              <a:t>initial_list_status</a:t>
            </a:r>
            <a:r>
              <a:rPr lang="en-IN" sz="4000" b="1" i="1" dirty="0"/>
              <a:t>, </a:t>
            </a:r>
            <a:r>
              <a:rPr lang="en-IN" sz="4000" b="1" i="1" dirty="0" err="1"/>
              <a:t>emp_title</a:t>
            </a:r>
            <a:r>
              <a:rPr lang="en-IN" sz="4000" b="1" i="1" dirty="0"/>
              <a:t>, recoveries, </a:t>
            </a:r>
            <a:r>
              <a:rPr lang="en-IN" sz="4000" b="1" i="1" dirty="0" err="1"/>
              <a:t>collection_recovery_fee</a:t>
            </a:r>
            <a:r>
              <a:rPr lang="en-IN" sz="4000" b="1" i="1" dirty="0"/>
              <a:t>, delinq_2yrs </a:t>
            </a:r>
            <a:r>
              <a:rPr lang="en-IN" sz="4000" i="1" dirty="0"/>
              <a:t>columns are dropped because it does not have any useful information, has null values in the maximum # of rows or values not well distributed.</a:t>
            </a:r>
          </a:p>
          <a:p>
            <a:pPr lvl="1"/>
            <a:endParaRPr lang="en-IN" sz="4000" i="1" dirty="0"/>
          </a:p>
          <a:p>
            <a:pPr lvl="1"/>
            <a:endParaRPr lang="en-IN" sz="4000" i="1" dirty="0"/>
          </a:p>
          <a:p>
            <a:pPr lvl="1"/>
            <a:endParaRPr lang="en-IN" sz="4000" i="1" dirty="0"/>
          </a:p>
          <a:p>
            <a:pPr lvl="1"/>
            <a:endParaRPr lang="en-IN" sz="4000" i="1" dirty="0"/>
          </a:p>
          <a:p>
            <a:pPr lvl="1"/>
            <a:r>
              <a:rPr lang="en-IN" sz="4000" i="1" dirty="0"/>
              <a:t>The “</a:t>
            </a:r>
            <a:r>
              <a:rPr lang="en-IN" sz="4000" b="1" i="1" dirty="0" err="1"/>
              <a:t>out_prncp</a:t>
            </a:r>
            <a:r>
              <a:rPr lang="en-IN" sz="4000" b="1" i="1" dirty="0"/>
              <a:t>, </a:t>
            </a:r>
            <a:r>
              <a:rPr lang="en-IN" sz="4000" b="1" i="1" dirty="0" err="1"/>
              <a:t>out_prncp_in</a:t>
            </a:r>
            <a:r>
              <a:rPr lang="en-IN" sz="4000" b="1" i="1" dirty="0"/>
              <a:t>, </a:t>
            </a:r>
            <a:r>
              <a:rPr lang="en-IN" sz="4000" b="1" i="1" dirty="0" err="1"/>
              <a:t>total_pymnt</a:t>
            </a:r>
            <a:r>
              <a:rPr lang="en-IN" sz="4000" b="1" i="1" dirty="0"/>
              <a:t>, </a:t>
            </a:r>
            <a:r>
              <a:rPr lang="en-IN" sz="4000" b="1" i="1" dirty="0" err="1"/>
              <a:t>total_pymnt_inv</a:t>
            </a:r>
            <a:r>
              <a:rPr lang="en-IN" sz="4000" b="1" i="1" dirty="0"/>
              <a:t>, </a:t>
            </a:r>
            <a:r>
              <a:rPr lang="en-IN" sz="4000" b="1" i="1" dirty="0" err="1"/>
              <a:t>total_rec_prncp</a:t>
            </a:r>
            <a:r>
              <a:rPr lang="en-IN" sz="4000" b="1" i="1" dirty="0"/>
              <a:t>, </a:t>
            </a:r>
            <a:r>
              <a:rPr lang="en-IN" sz="4000" b="1" i="1" dirty="0" err="1"/>
              <a:t>total_rec_int</a:t>
            </a:r>
            <a:r>
              <a:rPr lang="en-IN" sz="4000" b="1" i="1" dirty="0"/>
              <a:t>, </a:t>
            </a:r>
            <a:r>
              <a:rPr lang="en-IN" sz="4000" b="1" i="1" dirty="0" err="1"/>
              <a:t>total_rec_late_fee</a:t>
            </a:r>
            <a:r>
              <a:rPr lang="en-IN" sz="4000" b="1" i="1" dirty="0"/>
              <a:t>, </a:t>
            </a:r>
            <a:r>
              <a:rPr lang="en-IN" sz="4000" b="1" i="1" dirty="0" err="1"/>
              <a:t>loan_amnt</a:t>
            </a:r>
            <a:r>
              <a:rPr lang="en-IN" sz="4000" b="1" i="1" dirty="0"/>
              <a:t>, </a:t>
            </a:r>
            <a:r>
              <a:rPr lang="en-IN" sz="4000" b="1" i="1" dirty="0" err="1"/>
              <a:t>zip_code</a:t>
            </a:r>
            <a:r>
              <a:rPr lang="en-IN" sz="4000" b="1" i="1" dirty="0"/>
              <a:t>, </a:t>
            </a:r>
            <a:r>
              <a:rPr lang="en-IN" sz="4000" b="1" i="1" dirty="0" err="1"/>
              <a:t>revol_bal</a:t>
            </a:r>
            <a:r>
              <a:rPr lang="en-IN" sz="4000" b="1" i="1" dirty="0"/>
              <a:t>, </a:t>
            </a:r>
            <a:r>
              <a:rPr lang="en-IN" sz="4000" b="1" i="1" dirty="0" err="1"/>
              <a:t>last_pymnt_d</a:t>
            </a:r>
            <a:r>
              <a:rPr lang="en-IN" sz="4000" b="1" i="1" dirty="0"/>
              <a:t>, </a:t>
            </a:r>
            <a:r>
              <a:rPr lang="en-IN" sz="4000" b="1" i="1" dirty="0" err="1"/>
              <a:t>last_pymnt_amnt</a:t>
            </a:r>
            <a:r>
              <a:rPr lang="en-IN" sz="4000" b="1" i="1" dirty="0"/>
              <a:t>, </a:t>
            </a:r>
            <a:r>
              <a:rPr lang="en-IN" sz="4000" b="1" i="1" dirty="0" err="1"/>
              <a:t>last_credit_pull_d</a:t>
            </a:r>
            <a:r>
              <a:rPr lang="en-IN" sz="4000" b="1" i="1" dirty="0"/>
              <a:t>, </a:t>
            </a:r>
            <a:r>
              <a:rPr lang="en-IN" sz="4000" b="1" i="1" dirty="0" err="1"/>
              <a:t>member_id</a:t>
            </a:r>
            <a:r>
              <a:rPr lang="en-IN" sz="4000" b="1" i="1" dirty="0"/>
              <a:t>” </a:t>
            </a:r>
            <a:r>
              <a:rPr lang="en-IN" sz="4000" i="1" dirty="0"/>
              <a:t>features provide repetitive information and payment information of applicants, and hence the same is dropped for further analysis</a:t>
            </a:r>
            <a:br>
              <a:rPr lang="en-IN" sz="4000" b="1" i="1" dirty="0"/>
            </a:br>
            <a:endParaRPr lang="en-IN" sz="4000" dirty="0"/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55FBA-FA02-2D46-BD8C-501FC29BDA7F}"/>
              </a:ext>
            </a:extLst>
          </p:cNvPr>
          <p:cNvSpPr/>
          <p:nvPr/>
        </p:nvSpPr>
        <p:spPr>
          <a:xfrm>
            <a:off x="1761671" y="5460730"/>
            <a:ext cx="14374098" cy="76944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IN" sz="4400" b="1" dirty="0"/>
              <a:t>Reduced # of columns from 111 to 22 for further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594C0-3658-3A49-B7F9-0BCBFB6BCDD8}"/>
              </a:ext>
            </a:extLst>
          </p:cNvPr>
          <p:cNvSpPr/>
          <p:nvPr/>
        </p:nvSpPr>
        <p:spPr>
          <a:xfrm>
            <a:off x="1761671" y="8330860"/>
            <a:ext cx="16837410" cy="76944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IN" sz="4400" b="1" dirty="0">
                <a:latin typeface="Calibri" panose="020F0502020204030204" pitchFamily="34" charset="0"/>
              </a:rPr>
              <a:t>After dropping these features, 39 features remained for further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65705E-0D5E-854E-BBB9-CB643B1597D2}"/>
              </a:ext>
            </a:extLst>
          </p:cNvPr>
          <p:cNvSpPr/>
          <p:nvPr/>
        </p:nvSpPr>
        <p:spPr>
          <a:xfrm>
            <a:off x="1761671" y="11380606"/>
            <a:ext cx="16837410" cy="76944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IN" sz="4400" b="1" dirty="0">
                <a:latin typeface="Calibri" panose="020F0502020204030204" pitchFamily="34" charset="0"/>
              </a:rPr>
              <a:t>After dropping these features, 25 features remained for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379088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02" y="379362"/>
            <a:ext cx="17076896" cy="1739495"/>
          </a:xfrm>
        </p:spPr>
        <p:txBody>
          <a:bodyPr/>
          <a:lstStyle/>
          <a:p>
            <a:r>
              <a:rPr lang="en-US" b="1" dirty="0"/>
              <a:t>DATA CLEANSING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5327-2052-DB43-9514-3E80CDCD6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202" y="2619920"/>
            <a:ext cx="17076896" cy="7692934"/>
          </a:xfrm>
        </p:spPr>
        <p:txBody>
          <a:bodyPr>
            <a:noAutofit/>
          </a:bodyPr>
          <a:lstStyle/>
          <a:p>
            <a:r>
              <a:rPr lang="en-IN" dirty="0" err="1"/>
              <a:t>pub_rec_bankruptcies</a:t>
            </a:r>
            <a:r>
              <a:rPr lang="en-IN" dirty="0"/>
              <a:t>, title, </a:t>
            </a:r>
            <a:r>
              <a:rPr lang="en-IN" dirty="0" err="1"/>
              <a:t>pub_rec</a:t>
            </a:r>
            <a:r>
              <a:rPr lang="en-IN" dirty="0"/>
              <a:t> are dropped based on below analysis:</a:t>
            </a:r>
          </a:p>
          <a:p>
            <a:endParaRPr lang="en-IN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AD886-0A82-3C41-B73B-85C22D741B3D}"/>
              </a:ext>
            </a:extLst>
          </p:cNvPr>
          <p:cNvSpPr/>
          <p:nvPr/>
        </p:nvSpPr>
        <p:spPr>
          <a:xfrm>
            <a:off x="10156371" y="10684822"/>
            <a:ext cx="9043727" cy="14465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IN" sz="4400" b="1" dirty="0">
                <a:latin typeface="Calibri" panose="020F0502020204030204" pitchFamily="34" charset="0"/>
              </a:rPr>
              <a:t>After dropping these features, 22 features remained for further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C7469-6AD2-9D47-8E15-B0B30A43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31" y="4676207"/>
            <a:ext cx="8664540" cy="293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04929-1102-F549-A42F-5EA3CE23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188" y="4676207"/>
            <a:ext cx="5240195" cy="5507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49CD6-22C3-D543-AACA-D19D1653D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486" y="7755551"/>
            <a:ext cx="8375163" cy="37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7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57" y="1139826"/>
            <a:ext cx="6184469" cy="10113590"/>
          </a:xfrm>
        </p:spPr>
        <p:txBody>
          <a:bodyPr>
            <a:normAutofit/>
          </a:bodyPr>
          <a:lstStyle/>
          <a:p>
            <a:r>
              <a:rPr lang="en-US" sz="8100" b="1"/>
              <a:t>DATA PREPARATION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783788" y="-9783788"/>
            <a:ext cx="231724" cy="197993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E18B21-6A41-4BF3-A361-269E8E657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274028"/>
              </p:ext>
            </p:extLst>
          </p:nvPr>
        </p:nvGraphicFramePr>
        <p:xfrm>
          <a:off x="8271157" y="1139826"/>
          <a:ext cx="10171890" cy="10113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223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799300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053285" cy="12599987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036786" cy="12599987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822D-8787-B34F-84C8-FD79FB71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72" y="2066397"/>
            <a:ext cx="6533769" cy="58799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8300" b="1"/>
              <a:t>UNIVARIATE: CATEGORICAL ANALYSIS – SAMPLE CHARTS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18476" y="712243"/>
            <a:ext cx="268800" cy="11434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5B91E-D438-DF45-9D68-213C8F72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344" y="1149545"/>
            <a:ext cx="5191107" cy="4905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156FC-AC97-164D-B508-30DE8726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700" y="2215884"/>
            <a:ext cx="5256714" cy="277291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171" y="8353912"/>
            <a:ext cx="6533769" cy="33600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75565-E12B-D842-9265-76D33240F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541" y="7507953"/>
            <a:ext cx="5256714" cy="2339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37E54-3EA5-C149-A363-FA5EB306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249" y="7548827"/>
            <a:ext cx="5256714" cy="22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794350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49D3D-55F6-4D74-9C92-656511AF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13" y="1177363"/>
            <a:ext cx="5551760" cy="10257742"/>
          </a:xfrm>
        </p:spPr>
        <p:txBody>
          <a:bodyPr anchor="ctr">
            <a:normAutofit/>
          </a:bodyPr>
          <a:lstStyle/>
          <a:p>
            <a:r>
              <a:rPr lang="en-US" sz="7200" b="1"/>
              <a:t>UNIVARIATE: CATEGORICAL ANALYSIS - INFERENCE</a:t>
            </a:r>
            <a:endParaRPr lang="en-IN" sz="7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65886" y="6363895"/>
            <a:ext cx="9939990" cy="29699"/>
          </a:xfrm>
          <a:custGeom>
            <a:avLst/>
            <a:gdLst>
              <a:gd name="connsiteX0" fmla="*/ 0 w 9939990"/>
              <a:gd name="connsiteY0" fmla="*/ 0 h 29699"/>
              <a:gd name="connsiteX1" fmla="*/ 861466 w 9939990"/>
              <a:gd name="connsiteY1" fmla="*/ 0 h 29699"/>
              <a:gd name="connsiteX2" fmla="*/ 1325332 w 9939990"/>
              <a:gd name="connsiteY2" fmla="*/ 0 h 29699"/>
              <a:gd name="connsiteX3" fmla="*/ 2087398 w 9939990"/>
              <a:gd name="connsiteY3" fmla="*/ 0 h 29699"/>
              <a:gd name="connsiteX4" fmla="*/ 2551264 w 9939990"/>
              <a:gd name="connsiteY4" fmla="*/ 0 h 29699"/>
              <a:gd name="connsiteX5" fmla="*/ 3213930 w 9939990"/>
              <a:gd name="connsiteY5" fmla="*/ 0 h 29699"/>
              <a:gd name="connsiteX6" fmla="*/ 3975996 w 9939990"/>
              <a:gd name="connsiteY6" fmla="*/ 0 h 29699"/>
              <a:gd name="connsiteX7" fmla="*/ 4340462 w 9939990"/>
              <a:gd name="connsiteY7" fmla="*/ 0 h 29699"/>
              <a:gd name="connsiteX8" fmla="*/ 4704929 w 9939990"/>
              <a:gd name="connsiteY8" fmla="*/ 0 h 29699"/>
              <a:gd name="connsiteX9" fmla="*/ 5566394 w 9939990"/>
              <a:gd name="connsiteY9" fmla="*/ 0 h 29699"/>
              <a:gd name="connsiteX10" fmla="*/ 6229060 w 9939990"/>
              <a:gd name="connsiteY10" fmla="*/ 0 h 29699"/>
              <a:gd name="connsiteX11" fmla="*/ 6593527 w 9939990"/>
              <a:gd name="connsiteY11" fmla="*/ 0 h 29699"/>
              <a:gd name="connsiteX12" fmla="*/ 7256193 w 9939990"/>
              <a:gd name="connsiteY12" fmla="*/ 0 h 29699"/>
              <a:gd name="connsiteX13" fmla="*/ 8117659 w 9939990"/>
              <a:gd name="connsiteY13" fmla="*/ 0 h 29699"/>
              <a:gd name="connsiteX14" fmla="*/ 8680925 w 9939990"/>
              <a:gd name="connsiteY14" fmla="*/ 0 h 29699"/>
              <a:gd name="connsiteX15" fmla="*/ 9244191 w 9939990"/>
              <a:gd name="connsiteY15" fmla="*/ 0 h 29699"/>
              <a:gd name="connsiteX16" fmla="*/ 9939990 w 9939990"/>
              <a:gd name="connsiteY16" fmla="*/ 0 h 29699"/>
              <a:gd name="connsiteX17" fmla="*/ 9939990 w 9939990"/>
              <a:gd name="connsiteY17" fmla="*/ 29699 h 29699"/>
              <a:gd name="connsiteX18" fmla="*/ 9277324 w 9939990"/>
              <a:gd name="connsiteY18" fmla="*/ 29699 h 29699"/>
              <a:gd name="connsiteX19" fmla="*/ 8515258 w 9939990"/>
              <a:gd name="connsiteY19" fmla="*/ 29699 h 29699"/>
              <a:gd name="connsiteX20" fmla="*/ 7753192 w 9939990"/>
              <a:gd name="connsiteY20" fmla="*/ 29699 h 29699"/>
              <a:gd name="connsiteX21" fmla="*/ 7289326 w 9939990"/>
              <a:gd name="connsiteY21" fmla="*/ 29699 h 29699"/>
              <a:gd name="connsiteX22" fmla="*/ 6427860 w 9939990"/>
              <a:gd name="connsiteY22" fmla="*/ 29699 h 29699"/>
              <a:gd name="connsiteX23" fmla="*/ 5765194 w 9939990"/>
              <a:gd name="connsiteY23" fmla="*/ 29699 h 29699"/>
              <a:gd name="connsiteX24" fmla="*/ 5400728 w 9939990"/>
              <a:gd name="connsiteY24" fmla="*/ 29699 h 29699"/>
              <a:gd name="connsiteX25" fmla="*/ 4738062 w 9939990"/>
              <a:gd name="connsiteY25" fmla="*/ 29699 h 29699"/>
              <a:gd name="connsiteX26" fmla="*/ 4174796 w 9939990"/>
              <a:gd name="connsiteY26" fmla="*/ 29699 h 29699"/>
              <a:gd name="connsiteX27" fmla="*/ 3611530 w 9939990"/>
              <a:gd name="connsiteY27" fmla="*/ 29699 h 29699"/>
              <a:gd name="connsiteX28" fmla="*/ 3048264 w 9939990"/>
              <a:gd name="connsiteY28" fmla="*/ 29699 h 29699"/>
              <a:gd name="connsiteX29" fmla="*/ 2484998 w 9939990"/>
              <a:gd name="connsiteY29" fmla="*/ 29699 h 29699"/>
              <a:gd name="connsiteX30" fmla="*/ 1722932 w 9939990"/>
              <a:gd name="connsiteY30" fmla="*/ 29699 h 29699"/>
              <a:gd name="connsiteX31" fmla="*/ 1060266 w 9939990"/>
              <a:gd name="connsiteY31" fmla="*/ 29699 h 29699"/>
              <a:gd name="connsiteX32" fmla="*/ 695799 w 9939990"/>
              <a:gd name="connsiteY32" fmla="*/ 29699 h 29699"/>
              <a:gd name="connsiteX33" fmla="*/ 0 w 9939990"/>
              <a:gd name="connsiteY33" fmla="*/ 29699 h 29699"/>
              <a:gd name="connsiteX34" fmla="*/ 0 w 9939990"/>
              <a:gd name="connsiteY34" fmla="*/ 0 h 29699"/>
              <a:gd name="connsiteX0" fmla="*/ 0 w 9939990"/>
              <a:gd name="connsiteY0" fmla="*/ 0 h 29699"/>
              <a:gd name="connsiteX1" fmla="*/ 563266 w 9939990"/>
              <a:gd name="connsiteY1" fmla="*/ 0 h 29699"/>
              <a:gd name="connsiteX2" fmla="*/ 927732 w 9939990"/>
              <a:gd name="connsiteY2" fmla="*/ 0 h 29699"/>
              <a:gd name="connsiteX3" fmla="*/ 1789198 w 9939990"/>
              <a:gd name="connsiteY3" fmla="*/ 0 h 29699"/>
              <a:gd name="connsiteX4" fmla="*/ 2352464 w 9939990"/>
              <a:gd name="connsiteY4" fmla="*/ 0 h 29699"/>
              <a:gd name="connsiteX5" fmla="*/ 2915730 w 9939990"/>
              <a:gd name="connsiteY5" fmla="*/ 0 h 29699"/>
              <a:gd name="connsiteX6" fmla="*/ 3777196 w 9939990"/>
              <a:gd name="connsiteY6" fmla="*/ 0 h 29699"/>
              <a:gd name="connsiteX7" fmla="*/ 4241062 w 9939990"/>
              <a:gd name="connsiteY7" fmla="*/ 0 h 29699"/>
              <a:gd name="connsiteX8" fmla="*/ 5102528 w 9939990"/>
              <a:gd name="connsiteY8" fmla="*/ 0 h 29699"/>
              <a:gd name="connsiteX9" fmla="*/ 5963994 w 9939990"/>
              <a:gd name="connsiteY9" fmla="*/ 0 h 29699"/>
              <a:gd name="connsiteX10" fmla="*/ 6626660 w 9939990"/>
              <a:gd name="connsiteY10" fmla="*/ 0 h 29699"/>
              <a:gd name="connsiteX11" fmla="*/ 7488126 w 9939990"/>
              <a:gd name="connsiteY11" fmla="*/ 0 h 29699"/>
              <a:gd name="connsiteX12" fmla="*/ 8051392 w 9939990"/>
              <a:gd name="connsiteY12" fmla="*/ 0 h 29699"/>
              <a:gd name="connsiteX13" fmla="*/ 8614658 w 9939990"/>
              <a:gd name="connsiteY13" fmla="*/ 0 h 29699"/>
              <a:gd name="connsiteX14" fmla="*/ 9376724 w 9939990"/>
              <a:gd name="connsiteY14" fmla="*/ 0 h 29699"/>
              <a:gd name="connsiteX15" fmla="*/ 9939990 w 9939990"/>
              <a:gd name="connsiteY15" fmla="*/ 0 h 29699"/>
              <a:gd name="connsiteX16" fmla="*/ 9939990 w 9939990"/>
              <a:gd name="connsiteY16" fmla="*/ 29699 h 29699"/>
              <a:gd name="connsiteX17" fmla="*/ 9177924 w 9939990"/>
              <a:gd name="connsiteY17" fmla="*/ 29699 h 29699"/>
              <a:gd name="connsiteX18" fmla="*/ 8515258 w 9939990"/>
              <a:gd name="connsiteY18" fmla="*/ 29699 h 29699"/>
              <a:gd name="connsiteX19" fmla="*/ 8150792 w 9939990"/>
              <a:gd name="connsiteY19" fmla="*/ 29699 h 29699"/>
              <a:gd name="connsiteX20" fmla="*/ 7686926 w 9939990"/>
              <a:gd name="connsiteY20" fmla="*/ 29699 h 29699"/>
              <a:gd name="connsiteX21" fmla="*/ 6825460 w 9939990"/>
              <a:gd name="connsiteY21" fmla="*/ 29699 h 29699"/>
              <a:gd name="connsiteX22" fmla="*/ 6162794 w 9939990"/>
              <a:gd name="connsiteY22" fmla="*/ 29699 h 29699"/>
              <a:gd name="connsiteX23" fmla="*/ 5698928 w 9939990"/>
              <a:gd name="connsiteY23" fmla="*/ 29699 h 29699"/>
              <a:gd name="connsiteX24" fmla="*/ 5036262 w 9939990"/>
              <a:gd name="connsiteY24" fmla="*/ 29699 h 29699"/>
              <a:gd name="connsiteX25" fmla="*/ 4671795 w 9939990"/>
              <a:gd name="connsiteY25" fmla="*/ 29699 h 29699"/>
              <a:gd name="connsiteX26" fmla="*/ 4307329 w 9939990"/>
              <a:gd name="connsiteY26" fmla="*/ 29699 h 29699"/>
              <a:gd name="connsiteX27" fmla="*/ 3644663 w 9939990"/>
              <a:gd name="connsiteY27" fmla="*/ 29699 h 29699"/>
              <a:gd name="connsiteX28" fmla="*/ 3180797 w 9939990"/>
              <a:gd name="connsiteY28" fmla="*/ 29699 h 29699"/>
              <a:gd name="connsiteX29" fmla="*/ 2418731 w 9939990"/>
              <a:gd name="connsiteY29" fmla="*/ 29699 h 29699"/>
              <a:gd name="connsiteX30" fmla="*/ 1954865 w 9939990"/>
              <a:gd name="connsiteY30" fmla="*/ 29699 h 29699"/>
              <a:gd name="connsiteX31" fmla="*/ 1192799 w 9939990"/>
              <a:gd name="connsiteY31" fmla="*/ 29699 h 29699"/>
              <a:gd name="connsiteX32" fmla="*/ 828333 w 9939990"/>
              <a:gd name="connsiteY32" fmla="*/ 29699 h 29699"/>
              <a:gd name="connsiteX33" fmla="*/ 0 w 9939990"/>
              <a:gd name="connsiteY33" fmla="*/ 29699 h 29699"/>
              <a:gd name="connsiteX34" fmla="*/ 0 w 9939990"/>
              <a:gd name="connsiteY34" fmla="*/ 0 h 2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39990" h="29699" fill="none" extrusionOk="0">
                <a:moveTo>
                  <a:pt x="0" y="0"/>
                </a:moveTo>
                <a:cubicBezTo>
                  <a:pt x="246789" y="-36150"/>
                  <a:pt x="423818" y="-22074"/>
                  <a:pt x="861466" y="0"/>
                </a:cubicBezTo>
                <a:cubicBezTo>
                  <a:pt x="1268172" y="-28594"/>
                  <a:pt x="1201045" y="15616"/>
                  <a:pt x="1325332" y="0"/>
                </a:cubicBezTo>
                <a:cubicBezTo>
                  <a:pt x="1436414" y="-23487"/>
                  <a:pt x="1930728" y="20247"/>
                  <a:pt x="2087398" y="0"/>
                </a:cubicBezTo>
                <a:cubicBezTo>
                  <a:pt x="2258422" y="-15574"/>
                  <a:pt x="2417670" y="-13813"/>
                  <a:pt x="2551264" y="0"/>
                </a:cubicBezTo>
                <a:cubicBezTo>
                  <a:pt x="2642297" y="35660"/>
                  <a:pt x="2933782" y="-3807"/>
                  <a:pt x="3213930" y="0"/>
                </a:cubicBezTo>
                <a:cubicBezTo>
                  <a:pt x="3495006" y="-29360"/>
                  <a:pt x="3719855" y="-48113"/>
                  <a:pt x="3975996" y="0"/>
                </a:cubicBezTo>
                <a:cubicBezTo>
                  <a:pt x="4234749" y="28314"/>
                  <a:pt x="4200239" y="-5597"/>
                  <a:pt x="4340462" y="0"/>
                </a:cubicBezTo>
                <a:cubicBezTo>
                  <a:pt x="4495559" y="-8500"/>
                  <a:pt x="4614937" y="15787"/>
                  <a:pt x="4704929" y="0"/>
                </a:cubicBezTo>
                <a:cubicBezTo>
                  <a:pt x="4813450" y="-29580"/>
                  <a:pt x="5230269" y="-117756"/>
                  <a:pt x="5566394" y="0"/>
                </a:cubicBezTo>
                <a:cubicBezTo>
                  <a:pt x="5923496" y="40457"/>
                  <a:pt x="5931345" y="-5436"/>
                  <a:pt x="6229060" y="0"/>
                </a:cubicBezTo>
                <a:cubicBezTo>
                  <a:pt x="6531877" y="8432"/>
                  <a:pt x="6461164" y="20035"/>
                  <a:pt x="6593527" y="0"/>
                </a:cubicBezTo>
                <a:cubicBezTo>
                  <a:pt x="6705387" y="-13354"/>
                  <a:pt x="7065345" y="-69195"/>
                  <a:pt x="7256193" y="0"/>
                </a:cubicBezTo>
                <a:cubicBezTo>
                  <a:pt x="7401786" y="44501"/>
                  <a:pt x="7808144" y="23055"/>
                  <a:pt x="8117659" y="0"/>
                </a:cubicBezTo>
                <a:cubicBezTo>
                  <a:pt x="8418343" y="29134"/>
                  <a:pt x="8437427" y="352"/>
                  <a:pt x="8680925" y="0"/>
                </a:cubicBezTo>
                <a:cubicBezTo>
                  <a:pt x="8926776" y="-162"/>
                  <a:pt x="9064429" y="-22768"/>
                  <a:pt x="9244191" y="0"/>
                </a:cubicBezTo>
                <a:cubicBezTo>
                  <a:pt x="9392904" y="-7999"/>
                  <a:pt x="9633324" y="-19219"/>
                  <a:pt x="9939990" y="0"/>
                </a:cubicBezTo>
                <a:cubicBezTo>
                  <a:pt x="9939010" y="8861"/>
                  <a:pt x="9938348" y="16245"/>
                  <a:pt x="9939990" y="29699"/>
                </a:cubicBezTo>
                <a:cubicBezTo>
                  <a:pt x="9667747" y="728"/>
                  <a:pt x="9560080" y="29468"/>
                  <a:pt x="9277324" y="29699"/>
                </a:cubicBezTo>
                <a:cubicBezTo>
                  <a:pt x="8977387" y="31635"/>
                  <a:pt x="8885442" y="29834"/>
                  <a:pt x="8515258" y="29699"/>
                </a:cubicBezTo>
                <a:cubicBezTo>
                  <a:pt x="8152369" y="1131"/>
                  <a:pt x="8063502" y="13598"/>
                  <a:pt x="7753192" y="29699"/>
                </a:cubicBezTo>
                <a:cubicBezTo>
                  <a:pt x="7455293" y="35082"/>
                  <a:pt x="7429492" y="16985"/>
                  <a:pt x="7289326" y="29699"/>
                </a:cubicBezTo>
                <a:cubicBezTo>
                  <a:pt x="7160462" y="72346"/>
                  <a:pt x="6694953" y="1293"/>
                  <a:pt x="6427860" y="29699"/>
                </a:cubicBezTo>
                <a:cubicBezTo>
                  <a:pt x="6178977" y="52595"/>
                  <a:pt x="6069719" y="28501"/>
                  <a:pt x="5765194" y="29699"/>
                </a:cubicBezTo>
                <a:cubicBezTo>
                  <a:pt x="5450198" y="9517"/>
                  <a:pt x="5554123" y="27986"/>
                  <a:pt x="5400728" y="29699"/>
                </a:cubicBezTo>
                <a:cubicBezTo>
                  <a:pt x="5241510" y="86382"/>
                  <a:pt x="4985925" y="8734"/>
                  <a:pt x="4738062" y="29699"/>
                </a:cubicBezTo>
                <a:cubicBezTo>
                  <a:pt x="4543816" y="18873"/>
                  <a:pt x="4315000" y="43269"/>
                  <a:pt x="4174796" y="29699"/>
                </a:cubicBezTo>
                <a:cubicBezTo>
                  <a:pt x="4040413" y="14074"/>
                  <a:pt x="3892839" y="39324"/>
                  <a:pt x="3611530" y="29699"/>
                </a:cubicBezTo>
                <a:cubicBezTo>
                  <a:pt x="3355441" y="13659"/>
                  <a:pt x="3296282" y="29894"/>
                  <a:pt x="3048264" y="29699"/>
                </a:cubicBezTo>
                <a:cubicBezTo>
                  <a:pt x="2776212" y="30275"/>
                  <a:pt x="2704406" y="14402"/>
                  <a:pt x="2484998" y="29699"/>
                </a:cubicBezTo>
                <a:cubicBezTo>
                  <a:pt x="2289208" y="19935"/>
                  <a:pt x="2010111" y="38358"/>
                  <a:pt x="1722932" y="29699"/>
                </a:cubicBezTo>
                <a:cubicBezTo>
                  <a:pt x="1471070" y="18317"/>
                  <a:pt x="1233592" y="31724"/>
                  <a:pt x="1060266" y="29699"/>
                </a:cubicBezTo>
                <a:cubicBezTo>
                  <a:pt x="900500" y="24135"/>
                  <a:pt x="876764" y="16143"/>
                  <a:pt x="695799" y="29699"/>
                </a:cubicBezTo>
                <a:cubicBezTo>
                  <a:pt x="520083" y="41808"/>
                  <a:pt x="189723" y="13560"/>
                  <a:pt x="0" y="29699"/>
                </a:cubicBezTo>
                <a:cubicBezTo>
                  <a:pt x="526" y="15476"/>
                  <a:pt x="-1057" y="9142"/>
                  <a:pt x="0" y="0"/>
                </a:cubicBezTo>
                <a:close/>
              </a:path>
              <a:path w="9939990" h="29699" stroke="0" extrusionOk="0">
                <a:moveTo>
                  <a:pt x="0" y="0"/>
                </a:moveTo>
                <a:cubicBezTo>
                  <a:pt x="273339" y="-19849"/>
                  <a:pt x="298871" y="8755"/>
                  <a:pt x="563266" y="0"/>
                </a:cubicBezTo>
                <a:cubicBezTo>
                  <a:pt x="817227" y="-8722"/>
                  <a:pt x="765985" y="610"/>
                  <a:pt x="927732" y="0"/>
                </a:cubicBezTo>
                <a:cubicBezTo>
                  <a:pt x="1076102" y="-24808"/>
                  <a:pt x="1569961" y="-13426"/>
                  <a:pt x="1789198" y="0"/>
                </a:cubicBezTo>
                <a:cubicBezTo>
                  <a:pt x="1995352" y="36651"/>
                  <a:pt x="2113167" y="13011"/>
                  <a:pt x="2352464" y="0"/>
                </a:cubicBezTo>
                <a:cubicBezTo>
                  <a:pt x="2617112" y="-13694"/>
                  <a:pt x="2696833" y="25639"/>
                  <a:pt x="2915730" y="0"/>
                </a:cubicBezTo>
                <a:cubicBezTo>
                  <a:pt x="3127385" y="15171"/>
                  <a:pt x="3596059" y="-28445"/>
                  <a:pt x="3777196" y="0"/>
                </a:cubicBezTo>
                <a:cubicBezTo>
                  <a:pt x="3986877" y="4222"/>
                  <a:pt x="4033793" y="5891"/>
                  <a:pt x="4241062" y="0"/>
                </a:cubicBezTo>
                <a:cubicBezTo>
                  <a:pt x="4444006" y="13810"/>
                  <a:pt x="4760508" y="47599"/>
                  <a:pt x="5102528" y="0"/>
                </a:cubicBezTo>
                <a:cubicBezTo>
                  <a:pt x="5481074" y="-33455"/>
                  <a:pt x="5630115" y="-54902"/>
                  <a:pt x="5963994" y="0"/>
                </a:cubicBezTo>
                <a:cubicBezTo>
                  <a:pt x="6336725" y="33409"/>
                  <a:pt x="6462385" y="27145"/>
                  <a:pt x="6626660" y="0"/>
                </a:cubicBezTo>
                <a:cubicBezTo>
                  <a:pt x="6749086" y="22786"/>
                  <a:pt x="7313835" y="13574"/>
                  <a:pt x="7488126" y="0"/>
                </a:cubicBezTo>
                <a:cubicBezTo>
                  <a:pt x="7693363" y="-18566"/>
                  <a:pt x="7851499" y="-24533"/>
                  <a:pt x="8051392" y="0"/>
                </a:cubicBezTo>
                <a:cubicBezTo>
                  <a:pt x="8231796" y="26579"/>
                  <a:pt x="8395981" y="23146"/>
                  <a:pt x="8614658" y="0"/>
                </a:cubicBezTo>
                <a:cubicBezTo>
                  <a:pt x="8821166" y="-5989"/>
                  <a:pt x="9068939" y="37408"/>
                  <a:pt x="9376724" y="0"/>
                </a:cubicBezTo>
                <a:cubicBezTo>
                  <a:pt x="9682142" y="5596"/>
                  <a:pt x="9818982" y="23177"/>
                  <a:pt x="9939990" y="0"/>
                </a:cubicBezTo>
                <a:cubicBezTo>
                  <a:pt x="9938626" y="10247"/>
                  <a:pt x="9938483" y="15482"/>
                  <a:pt x="9939990" y="29699"/>
                </a:cubicBezTo>
                <a:cubicBezTo>
                  <a:pt x="9753840" y="4074"/>
                  <a:pt x="9374459" y="23946"/>
                  <a:pt x="9177924" y="29699"/>
                </a:cubicBezTo>
                <a:cubicBezTo>
                  <a:pt x="8940850" y="21850"/>
                  <a:pt x="8793676" y="37335"/>
                  <a:pt x="8515258" y="29699"/>
                </a:cubicBezTo>
                <a:cubicBezTo>
                  <a:pt x="8249516" y="32444"/>
                  <a:pt x="8297149" y="46272"/>
                  <a:pt x="8150792" y="29699"/>
                </a:cubicBezTo>
                <a:cubicBezTo>
                  <a:pt x="8020672" y="43634"/>
                  <a:pt x="7868182" y="-17718"/>
                  <a:pt x="7686926" y="29699"/>
                </a:cubicBezTo>
                <a:cubicBezTo>
                  <a:pt x="7506073" y="60401"/>
                  <a:pt x="7290506" y="34283"/>
                  <a:pt x="6825460" y="29699"/>
                </a:cubicBezTo>
                <a:cubicBezTo>
                  <a:pt x="6405091" y="35619"/>
                  <a:pt x="6297384" y="46765"/>
                  <a:pt x="6162794" y="29699"/>
                </a:cubicBezTo>
                <a:cubicBezTo>
                  <a:pt x="6039777" y="33374"/>
                  <a:pt x="5853755" y="23565"/>
                  <a:pt x="5698928" y="29699"/>
                </a:cubicBezTo>
                <a:cubicBezTo>
                  <a:pt x="5588492" y="61933"/>
                  <a:pt x="5361564" y="-5289"/>
                  <a:pt x="5036262" y="29699"/>
                </a:cubicBezTo>
                <a:cubicBezTo>
                  <a:pt x="4733892" y="58214"/>
                  <a:pt x="4842936" y="5102"/>
                  <a:pt x="4671795" y="29699"/>
                </a:cubicBezTo>
                <a:cubicBezTo>
                  <a:pt x="4516659" y="30678"/>
                  <a:pt x="4430836" y="25046"/>
                  <a:pt x="4307329" y="29699"/>
                </a:cubicBezTo>
                <a:cubicBezTo>
                  <a:pt x="4199029" y="35909"/>
                  <a:pt x="3962811" y="3210"/>
                  <a:pt x="3644663" y="29699"/>
                </a:cubicBezTo>
                <a:cubicBezTo>
                  <a:pt x="3338926" y="32410"/>
                  <a:pt x="3394926" y="14867"/>
                  <a:pt x="3180797" y="29699"/>
                </a:cubicBezTo>
                <a:cubicBezTo>
                  <a:pt x="2969133" y="42068"/>
                  <a:pt x="2600958" y="30985"/>
                  <a:pt x="2418731" y="29699"/>
                </a:cubicBezTo>
                <a:cubicBezTo>
                  <a:pt x="2229822" y="14892"/>
                  <a:pt x="2048129" y="3035"/>
                  <a:pt x="1954865" y="29699"/>
                </a:cubicBezTo>
                <a:cubicBezTo>
                  <a:pt x="1838914" y="27623"/>
                  <a:pt x="1502027" y="51561"/>
                  <a:pt x="1192799" y="29699"/>
                </a:cubicBezTo>
                <a:cubicBezTo>
                  <a:pt x="895342" y="31479"/>
                  <a:pt x="950026" y="35796"/>
                  <a:pt x="828333" y="29699"/>
                </a:cubicBezTo>
                <a:cubicBezTo>
                  <a:pt x="677081" y="31993"/>
                  <a:pt x="366419" y="-67157"/>
                  <a:pt x="0" y="29699"/>
                </a:cubicBezTo>
                <a:cubicBezTo>
                  <a:pt x="-212" y="16915"/>
                  <a:pt x="453" y="14011"/>
                  <a:pt x="0" y="0"/>
                </a:cubicBezTo>
                <a:close/>
              </a:path>
              <a:path w="9939990" h="29699" fill="none" stroke="0" extrusionOk="0">
                <a:moveTo>
                  <a:pt x="0" y="0"/>
                </a:moveTo>
                <a:cubicBezTo>
                  <a:pt x="206369" y="-9316"/>
                  <a:pt x="408345" y="46197"/>
                  <a:pt x="861466" y="0"/>
                </a:cubicBezTo>
                <a:cubicBezTo>
                  <a:pt x="1289438" y="-25497"/>
                  <a:pt x="1184324" y="8295"/>
                  <a:pt x="1325332" y="0"/>
                </a:cubicBezTo>
                <a:cubicBezTo>
                  <a:pt x="1437867" y="4207"/>
                  <a:pt x="1919338" y="58253"/>
                  <a:pt x="2087398" y="0"/>
                </a:cubicBezTo>
                <a:cubicBezTo>
                  <a:pt x="2228707" y="-37795"/>
                  <a:pt x="2415970" y="-11047"/>
                  <a:pt x="2551264" y="0"/>
                </a:cubicBezTo>
                <a:cubicBezTo>
                  <a:pt x="2737580" y="20684"/>
                  <a:pt x="2951621" y="-21035"/>
                  <a:pt x="3213930" y="0"/>
                </a:cubicBezTo>
                <a:cubicBezTo>
                  <a:pt x="3447726" y="-21592"/>
                  <a:pt x="3686365" y="-2865"/>
                  <a:pt x="3975996" y="0"/>
                </a:cubicBezTo>
                <a:cubicBezTo>
                  <a:pt x="4238331" y="22133"/>
                  <a:pt x="4190339" y="8680"/>
                  <a:pt x="4340462" y="0"/>
                </a:cubicBezTo>
                <a:cubicBezTo>
                  <a:pt x="4494968" y="7018"/>
                  <a:pt x="4620149" y="21897"/>
                  <a:pt x="4704929" y="0"/>
                </a:cubicBezTo>
                <a:cubicBezTo>
                  <a:pt x="4790432" y="-20168"/>
                  <a:pt x="5223305" y="-21886"/>
                  <a:pt x="5566394" y="0"/>
                </a:cubicBezTo>
                <a:cubicBezTo>
                  <a:pt x="5928820" y="40447"/>
                  <a:pt x="5936116" y="5214"/>
                  <a:pt x="6229060" y="0"/>
                </a:cubicBezTo>
                <a:cubicBezTo>
                  <a:pt x="6523340" y="2101"/>
                  <a:pt x="6471761" y="22204"/>
                  <a:pt x="6593527" y="0"/>
                </a:cubicBezTo>
                <a:cubicBezTo>
                  <a:pt x="6722479" y="-21332"/>
                  <a:pt x="7067690" y="-35170"/>
                  <a:pt x="7256193" y="0"/>
                </a:cubicBezTo>
                <a:cubicBezTo>
                  <a:pt x="7423009" y="31830"/>
                  <a:pt x="7794396" y="-45662"/>
                  <a:pt x="8117659" y="0"/>
                </a:cubicBezTo>
                <a:cubicBezTo>
                  <a:pt x="8422435" y="33522"/>
                  <a:pt x="8427242" y="-6253"/>
                  <a:pt x="8680925" y="0"/>
                </a:cubicBezTo>
                <a:cubicBezTo>
                  <a:pt x="8932309" y="-8038"/>
                  <a:pt x="9044509" y="-10646"/>
                  <a:pt x="9244191" y="0"/>
                </a:cubicBezTo>
                <a:cubicBezTo>
                  <a:pt x="9399362" y="62192"/>
                  <a:pt x="9658251" y="6256"/>
                  <a:pt x="9939990" y="0"/>
                </a:cubicBezTo>
                <a:cubicBezTo>
                  <a:pt x="9939392" y="8656"/>
                  <a:pt x="9939629" y="14534"/>
                  <a:pt x="9939990" y="29699"/>
                </a:cubicBezTo>
                <a:cubicBezTo>
                  <a:pt x="9673524" y="10976"/>
                  <a:pt x="9536047" y="25649"/>
                  <a:pt x="9277324" y="29699"/>
                </a:cubicBezTo>
                <a:cubicBezTo>
                  <a:pt x="8998814" y="39729"/>
                  <a:pt x="8880794" y="46032"/>
                  <a:pt x="8515258" y="29699"/>
                </a:cubicBezTo>
                <a:cubicBezTo>
                  <a:pt x="8147385" y="-98"/>
                  <a:pt x="8049910" y="19602"/>
                  <a:pt x="7753192" y="29699"/>
                </a:cubicBezTo>
                <a:cubicBezTo>
                  <a:pt x="7454464" y="44030"/>
                  <a:pt x="7422876" y="25621"/>
                  <a:pt x="7289326" y="29699"/>
                </a:cubicBezTo>
                <a:cubicBezTo>
                  <a:pt x="7134104" y="78699"/>
                  <a:pt x="6654403" y="-37473"/>
                  <a:pt x="6427860" y="29699"/>
                </a:cubicBezTo>
                <a:cubicBezTo>
                  <a:pt x="6170946" y="52991"/>
                  <a:pt x="6070920" y="38358"/>
                  <a:pt x="5765194" y="29699"/>
                </a:cubicBezTo>
                <a:cubicBezTo>
                  <a:pt x="5475178" y="18841"/>
                  <a:pt x="5524113" y="18526"/>
                  <a:pt x="5400728" y="29699"/>
                </a:cubicBezTo>
                <a:cubicBezTo>
                  <a:pt x="5252567" y="63475"/>
                  <a:pt x="4935212" y="14564"/>
                  <a:pt x="4738062" y="29699"/>
                </a:cubicBezTo>
                <a:cubicBezTo>
                  <a:pt x="4550716" y="24120"/>
                  <a:pt x="4314721" y="36084"/>
                  <a:pt x="4174796" y="29699"/>
                </a:cubicBezTo>
                <a:cubicBezTo>
                  <a:pt x="3999480" y="2873"/>
                  <a:pt x="3901102" y="17342"/>
                  <a:pt x="3611530" y="29699"/>
                </a:cubicBezTo>
                <a:cubicBezTo>
                  <a:pt x="3349977" y="13841"/>
                  <a:pt x="3296841" y="23454"/>
                  <a:pt x="3048264" y="29699"/>
                </a:cubicBezTo>
                <a:cubicBezTo>
                  <a:pt x="2811190" y="37586"/>
                  <a:pt x="2673724" y="40373"/>
                  <a:pt x="2484998" y="29699"/>
                </a:cubicBezTo>
                <a:cubicBezTo>
                  <a:pt x="2346930" y="59802"/>
                  <a:pt x="1974400" y="29313"/>
                  <a:pt x="1722932" y="29699"/>
                </a:cubicBezTo>
                <a:cubicBezTo>
                  <a:pt x="1501939" y="2743"/>
                  <a:pt x="1249532" y="59168"/>
                  <a:pt x="1060266" y="29699"/>
                </a:cubicBezTo>
                <a:cubicBezTo>
                  <a:pt x="898279" y="28417"/>
                  <a:pt x="876819" y="22824"/>
                  <a:pt x="695799" y="29699"/>
                </a:cubicBezTo>
                <a:cubicBezTo>
                  <a:pt x="522323" y="46107"/>
                  <a:pt x="159552" y="14837"/>
                  <a:pt x="0" y="29699"/>
                </a:cubicBezTo>
                <a:cubicBezTo>
                  <a:pt x="231" y="15601"/>
                  <a:pt x="-922" y="1031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39990"/>
                      <a:gd name="connsiteY0" fmla="*/ 0 h 29699"/>
                      <a:gd name="connsiteX1" fmla="*/ 861466 w 9939990"/>
                      <a:gd name="connsiteY1" fmla="*/ 0 h 29699"/>
                      <a:gd name="connsiteX2" fmla="*/ 1325332 w 9939990"/>
                      <a:gd name="connsiteY2" fmla="*/ 0 h 29699"/>
                      <a:gd name="connsiteX3" fmla="*/ 2087398 w 9939990"/>
                      <a:gd name="connsiteY3" fmla="*/ 0 h 29699"/>
                      <a:gd name="connsiteX4" fmla="*/ 2551264 w 9939990"/>
                      <a:gd name="connsiteY4" fmla="*/ 0 h 29699"/>
                      <a:gd name="connsiteX5" fmla="*/ 3213930 w 9939990"/>
                      <a:gd name="connsiteY5" fmla="*/ 0 h 29699"/>
                      <a:gd name="connsiteX6" fmla="*/ 3975996 w 9939990"/>
                      <a:gd name="connsiteY6" fmla="*/ 0 h 29699"/>
                      <a:gd name="connsiteX7" fmla="*/ 4340462 w 9939990"/>
                      <a:gd name="connsiteY7" fmla="*/ 0 h 29699"/>
                      <a:gd name="connsiteX8" fmla="*/ 4704929 w 9939990"/>
                      <a:gd name="connsiteY8" fmla="*/ 0 h 29699"/>
                      <a:gd name="connsiteX9" fmla="*/ 5566394 w 9939990"/>
                      <a:gd name="connsiteY9" fmla="*/ 0 h 29699"/>
                      <a:gd name="connsiteX10" fmla="*/ 6229060 w 9939990"/>
                      <a:gd name="connsiteY10" fmla="*/ 0 h 29699"/>
                      <a:gd name="connsiteX11" fmla="*/ 6593527 w 9939990"/>
                      <a:gd name="connsiteY11" fmla="*/ 0 h 29699"/>
                      <a:gd name="connsiteX12" fmla="*/ 7256193 w 9939990"/>
                      <a:gd name="connsiteY12" fmla="*/ 0 h 29699"/>
                      <a:gd name="connsiteX13" fmla="*/ 8117659 w 9939990"/>
                      <a:gd name="connsiteY13" fmla="*/ 0 h 29699"/>
                      <a:gd name="connsiteX14" fmla="*/ 8680925 w 9939990"/>
                      <a:gd name="connsiteY14" fmla="*/ 0 h 29699"/>
                      <a:gd name="connsiteX15" fmla="*/ 9244191 w 9939990"/>
                      <a:gd name="connsiteY15" fmla="*/ 0 h 29699"/>
                      <a:gd name="connsiteX16" fmla="*/ 9939990 w 9939990"/>
                      <a:gd name="connsiteY16" fmla="*/ 0 h 29699"/>
                      <a:gd name="connsiteX17" fmla="*/ 9939990 w 9939990"/>
                      <a:gd name="connsiteY17" fmla="*/ 29699 h 29699"/>
                      <a:gd name="connsiteX18" fmla="*/ 9277324 w 9939990"/>
                      <a:gd name="connsiteY18" fmla="*/ 29699 h 29699"/>
                      <a:gd name="connsiteX19" fmla="*/ 8515258 w 9939990"/>
                      <a:gd name="connsiteY19" fmla="*/ 29699 h 29699"/>
                      <a:gd name="connsiteX20" fmla="*/ 7753192 w 9939990"/>
                      <a:gd name="connsiteY20" fmla="*/ 29699 h 29699"/>
                      <a:gd name="connsiteX21" fmla="*/ 7289326 w 9939990"/>
                      <a:gd name="connsiteY21" fmla="*/ 29699 h 29699"/>
                      <a:gd name="connsiteX22" fmla="*/ 6427860 w 9939990"/>
                      <a:gd name="connsiteY22" fmla="*/ 29699 h 29699"/>
                      <a:gd name="connsiteX23" fmla="*/ 5765194 w 9939990"/>
                      <a:gd name="connsiteY23" fmla="*/ 29699 h 29699"/>
                      <a:gd name="connsiteX24" fmla="*/ 5400728 w 9939990"/>
                      <a:gd name="connsiteY24" fmla="*/ 29699 h 29699"/>
                      <a:gd name="connsiteX25" fmla="*/ 4738062 w 9939990"/>
                      <a:gd name="connsiteY25" fmla="*/ 29699 h 29699"/>
                      <a:gd name="connsiteX26" fmla="*/ 4174796 w 9939990"/>
                      <a:gd name="connsiteY26" fmla="*/ 29699 h 29699"/>
                      <a:gd name="connsiteX27" fmla="*/ 3611530 w 9939990"/>
                      <a:gd name="connsiteY27" fmla="*/ 29699 h 29699"/>
                      <a:gd name="connsiteX28" fmla="*/ 3048264 w 9939990"/>
                      <a:gd name="connsiteY28" fmla="*/ 29699 h 29699"/>
                      <a:gd name="connsiteX29" fmla="*/ 2484998 w 9939990"/>
                      <a:gd name="connsiteY29" fmla="*/ 29699 h 29699"/>
                      <a:gd name="connsiteX30" fmla="*/ 1722932 w 9939990"/>
                      <a:gd name="connsiteY30" fmla="*/ 29699 h 29699"/>
                      <a:gd name="connsiteX31" fmla="*/ 1060266 w 9939990"/>
                      <a:gd name="connsiteY31" fmla="*/ 29699 h 29699"/>
                      <a:gd name="connsiteX32" fmla="*/ 695799 w 9939990"/>
                      <a:gd name="connsiteY32" fmla="*/ 29699 h 29699"/>
                      <a:gd name="connsiteX33" fmla="*/ 0 w 9939990"/>
                      <a:gd name="connsiteY33" fmla="*/ 29699 h 29699"/>
                      <a:gd name="connsiteX34" fmla="*/ 0 w 9939990"/>
                      <a:gd name="connsiteY34" fmla="*/ 0 h 29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9939990" h="29699" fill="none" extrusionOk="0">
                        <a:moveTo>
                          <a:pt x="0" y="0"/>
                        </a:moveTo>
                        <a:cubicBezTo>
                          <a:pt x="216063" y="-3337"/>
                          <a:pt x="452716" y="29544"/>
                          <a:pt x="861466" y="0"/>
                        </a:cubicBezTo>
                        <a:cubicBezTo>
                          <a:pt x="1270216" y="-29544"/>
                          <a:pt x="1200522" y="7780"/>
                          <a:pt x="1325332" y="0"/>
                        </a:cubicBezTo>
                        <a:cubicBezTo>
                          <a:pt x="1450142" y="-7780"/>
                          <a:pt x="1925115" y="26320"/>
                          <a:pt x="2087398" y="0"/>
                        </a:cubicBezTo>
                        <a:cubicBezTo>
                          <a:pt x="2249681" y="-26320"/>
                          <a:pt x="2405990" y="-15815"/>
                          <a:pt x="2551264" y="0"/>
                        </a:cubicBezTo>
                        <a:cubicBezTo>
                          <a:pt x="2696538" y="15815"/>
                          <a:pt x="2934317" y="14576"/>
                          <a:pt x="3213930" y="0"/>
                        </a:cubicBezTo>
                        <a:cubicBezTo>
                          <a:pt x="3493543" y="-14576"/>
                          <a:pt x="3713047" y="-27986"/>
                          <a:pt x="3975996" y="0"/>
                        </a:cubicBezTo>
                        <a:cubicBezTo>
                          <a:pt x="4238945" y="27986"/>
                          <a:pt x="4197133" y="-761"/>
                          <a:pt x="4340462" y="0"/>
                        </a:cubicBezTo>
                        <a:cubicBezTo>
                          <a:pt x="4483791" y="761"/>
                          <a:pt x="4599665" y="16972"/>
                          <a:pt x="4704929" y="0"/>
                        </a:cubicBezTo>
                        <a:cubicBezTo>
                          <a:pt x="4810193" y="-16972"/>
                          <a:pt x="5208064" y="-34351"/>
                          <a:pt x="5566394" y="0"/>
                        </a:cubicBezTo>
                        <a:cubicBezTo>
                          <a:pt x="5924725" y="34351"/>
                          <a:pt x="5935520" y="-962"/>
                          <a:pt x="6229060" y="0"/>
                        </a:cubicBezTo>
                        <a:cubicBezTo>
                          <a:pt x="6522600" y="962"/>
                          <a:pt x="6468350" y="18026"/>
                          <a:pt x="6593527" y="0"/>
                        </a:cubicBezTo>
                        <a:cubicBezTo>
                          <a:pt x="6718704" y="-18026"/>
                          <a:pt x="7066170" y="-28019"/>
                          <a:pt x="7256193" y="0"/>
                        </a:cubicBezTo>
                        <a:cubicBezTo>
                          <a:pt x="7446216" y="28019"/>
                          <a:pt x="7811888" y="-33593"/>
                          <a:pt x="8117659" y="0"/>
                        </a:cubicBezTo>
                        <a:cubicBezTo>
                          <a:pt x="8423430" y="33593"/>
                          <a:pt x="8430158" y="-308"/>
                          <a:pt x="8680925" y="0"/>
                        </a:cubicBezTo>
                        <a:cubicBezTo>
                          <a:pt x="8931692" y="308"/>
                          <a:pt x="9067796" y="-24243"/>
                          <a:pt x="9244191" y="0"/>
                        </a:cubicBezTo>
                        <a:cubicBezTo>
                          <a:pt x="9420586" y="24243"/>
                          <a:pt x="9632806" y="-12651"/>
                          <a:pt x="9939990" y="0"/>
                        </a:cubicBezTo>
                        <a:cubicBezTo>
                          <a:pt x="9939408" y="8283"/>
                          <a:pt x="9938848" y="14997"/>
                          <a:pt x="9939990" y="29699"/>
                        </a:cubicBezTo>
                        <a:cubicBezTo>
                          <a:pt x="9682161" y="-2735"/>
                          <a:pt x="9558256" y="24465"/>
                          <a:pt x="9277324" y="29699"/>
                        </a:cubicBezTo>
                        <a:cubicBezTo>
                          <a:pt x="8996392" y="34933"/>
                          <a:pt x="8885962" y="43307"/>
                          <a:pt x="8515258" y="29699"/>
                        </a:cubicBezTo>
                        <a:cubicBezTo>
                          <a:pt x="8144554" y="16091"/>
                          <a:pt x="8057326" y="20022"/>
                          <a:pt x="7753192" y="29699"/>
                        </a:cubicBezTo>
                        <a:cubicBezTo>
                          <a:pt x="7449058" y="39376"/>
                          <a:pt x="7424274" y="21399"/>
                          <a:pt x="7289326" y="29699"/>
                        </a:cubicBezTo>
                        <a:cubicBezTo>
                          <a:pt x="7154378" y="37999"/>
                          <a:pt x="6688308" y="7514"/>
                          <a:pt x="6427860" y="29699"/>
                        </a:cubicBezTo>
                        <a:cubicBezTo>
                          <a:pt x="6167412" y="51884"/>
                          <a:pt x="6071521" y="50833"/>
                          <a:pt x="5765194" y="29699"/>
                        </a:cubicBezTo>
                        <a:cubicBezTo>
                          <a:pt x="5458867" y="8565"/>
                          <a:pt x="5542966" y="14389"/>
                          <a:pt x="5400728" y="29699"/>
                        </a:cubicBezTo>
                        <a:cubicBezTo>
                          <a:pt x="5258490" y="45009"/>
                          <a:pt x="4938635" y="25343"/>
                          <a:pt x="4738062" y="29699"/>
                        </a:cubicBezTo>
                        <a:cubicBezTo>
                          <a:pt x="4537489" y="34055"/>
                          <a:pt x="4311478" y="41714"/>
                          <a:pt x="4174796" y="29699"/>
                        </a:cubicBezTo>
                        <a:cubicBezTo>
                          <a:pt x="4038114" y="17684"/>
                          <a:pt x="3871515" y="46436"/>
                          <a:pt x="3611530" y="29699"/>
                        </a:cubicBezTo>
                        <a:cubicBezTo>
                          <a:pt x="3351545" y="12962"/>
                          <a:pt x="3295491" y="19797"/>
                          <a:pt x="3048264" y="29699"/>
                        </a:cubicBezTo>
                        <a:cubicBezTo>
                          <a:pt x="2801037" y="39601"/>
                          <a:pt x="2680239" y="15995"/>
                          <a:pt x="2484998" y="29699"/>
                        </a:cubicBezTo>
                        <a:cubicBezTo>
                          <a:pt x="2289757" y="43403"/>
                          <a:pt x="1983169" y="57903"/>
                          <a:pt x="1722932" y="29699"/>
                        </a:cubicBezTo>
                        <a:cubicBezTo>
                          <a:pt x="1462695" y="1495"/>
                          <a:pt x="1223264" y="31949"/>
                          <a:pt x="1060266" y="29699"/>
                        </a:cubicBezTo>
                        <a:cubicBezTo>
                          <a:pt x="897268" y="27449"/>
                          <a:pt x="875396" y="19346"/>
                          <a:pt x="695799" y="29699"/>
                        </a:cubicBezTo>
                        <a:cubicBezTo>
                          <a:pt x="516202" y="40052"/>
                          <a:pt x="170831" y="29920"/>
                          <a:pt x="0" y="29699"/>
                        </a:cubicBezTo>
                        <a:cubicBezTo>
                          <a:pt x="401" y="15432"/>
                          <a:pt x="-1243" y="10244"/>
                          <a:pt x="0" y="0"/>
                        </a:cubicBezTo>
                        <a:close/>
                      </a:path>
                      <a:path w="9939990" h="29699" stroke="0" extrusionOk="0">
                        <a:moveTo>
                          <a:pt x="0" y="0"/>
                        </a:moveTo>
                        <a:cubicBezTo>
                          <a:pt x="276052" y="-13859"/>
                          <a:pt x="298523" y="6140"/>
                          <a:pt x="563266" y="0"/>
                        </a:cubicBezTo>
                        <a:cubicBezTo>
                          <a:pt x="828009" y="-6140"/>
                          <a:pt x="766463" y="13621"/>
                          <a:pt x="927732" y="0"/>
                        </a:cubicBezTo>
                        <a:cubicBezTo>
                          <a:pt x="1089001" y="-13621"/>
                          <a:pt x="1587447" y="-34012"/>
                          <a:pt x="1789198" y="0"/>
                        </a:cubicBezTo>
                        <a:cubicBezTo>
                          <a:pt x="1990949" y="34012"/>
                          <a:pt x="2092955" y="15922"/>
                          <a:pt x="2352464" y="0"/>
                        </a:cubicBezTo>
                        <a:cubicBezTo>
                          <a:pt x="2611973" y="-15922"/>
                          <a:pt x="2691662" y="22300"/>
                          <a:pt x="2915730" y="0"/>
                        </a:cubicBezTo>
                        <a:cubicBezTo>
                          <a:pt x="3139798" y="-22300"/>
                          <a:pt x="3559903" y="-7790"/>
                          <a:pt x="3777196" y="0"/>
                        </a:cubicBezTo>
                        <a:cubicBezTo>
                          <a:pt x="3994489" y="7790"/>
                          <a:pt x="4035154" y="8050"/>
                          <a:pt x="4241062" y="0"/>
                        </a:cubicBezTo>
                        <a:cubicBezTo>
                          <a:pt x="4446970" y="-8050"/>
                          <a:pt x="4727110" y="19826"/>
                          <a:pt x="5102528" y="0"/>
                        </a:cubicBezTo>
                        <a:cubicBezTo>
                          <a:pt x="5477946" y="-19826"/>
                          <a:pt x="5615134" y="-27917"/>
                          <a:pt x="5963994" y="0"/>
                        </a:cubicBezTo>
                        <a:cubicBezTo>
                          <a:pt x="6312854" y="27917"/>
                          <a:pt x="6483141" y="14557"/>
                          <a:pt x="6626660" y="0"/>
                        </a:cubicBezTo>
                        <a:cubicBezTo>
                          <a:pt x="6770179" y="-14557"/>
                          <a:pt x="7298966" y="10834"/>
                          <a:pt x="7488126" y="0"/>
                        </a:cubicBezTo>
                        <a:cubicBezTo>
                          <a:pt x="7677286" y="-10834"/>
                          <a:pt x="7863168" y="-7496"/>
                          <a:pt x="8051392" y="0"/>
                        </a:cubicBezTo>
                        <a:cubicBezTo>
                          <a:pt x="8239616" y="7496"/>
                          <a:pt x="8384841" y="9052"/>
                          <a:pt x="8614658" y="0"/>
                        </a:cubicBezTo>
                        <a:cubicBezTo>
                          <a:pt x="8844475" y="-9052"/>
                          <a:pt x="9065454" y="-4565"/>
                          <a:pt x="9376724" y="0"/>
                        </a:cubicBezTo>
                        <a:cubicBezTo>
                          <a:pt x="9687994" y="4565"/>
                          <a:pt x="9821863" y="11279"/>
                          <a:pt x="9939990" y="0"/>
                        </a:cubicBezTo>
                        <a:cubicBezTo>
                          <a:pt x="9938962" y="10327"/>
                          <a:pt x="9938786" y="15311"/>
                          <a:pt x="9939990" y="29699"/>
                        </a:cubicBezTo>
                        <a:cubicBezTo>
                          <a:pt x="9745343" y="32732"/>
                          <a:pt x="9417718" y="49403"/>
                          <a:pt x="9177924" y="29699"/>
                        </a:cubicBezTo>
                        <a:cubicBezTo>
                          <a:pt x="8938130" y="9995"/>
                          <a:pt x="8788553" y="23231"/>
                          <a:pt x="8515258" y="29699"/>
                        </a:cubicBezTo>
                        <a:cubicBezTo>
                          <a:pt x="8241963" y="36167"/>
                          <a:pt x="8297751" y="39613"/>
                          <a:pt x="8150792" y="29699"/>
                        </a:cubicBezTo>
                        <a:cubicBezTo>
                          <a:pt x="8003833" y="19785"/>
                          <a:pt x="7841552" y="8439"/>
                          <a:pt x="7686926" y="29699"/>
                        </a:cubicBezTo>
                        <a:cubicBezTo>
                          <a:pt x="7532300" y="50959"/>
                          <a:pt x="7248300" y="25524"/>
                          <a:pt x="6825460" y="29699"/>
                        </a:cubicBezTo>
                        <a:cubicBezTo>
                          <a:pt x="6402620" y="33874"/>
                          <a:pt x="6295402" y="48415"/>
                          <a:pt x="6162794" y="29699"/>
                        </a:cubicBezTo>
                        <a:cubicBezTo>
                          <a:pt x="6030186" y="10983"/>
                          <a:pt x="5850306" y="23041"/>
                          <a:pt x="5698928" y="29699"/>
                        </a:cubicBezTo>
                        <a:cubicBezTo>
                          <a:pt x="5547550" y="36357"/>
                          <a:pt x="5353859" y="379"/>
                          <a:pt x="5036262" y="29699"/>
                        </a:cubicBezTo>
                        <a:cubicBezTo>
                          <a:pt x="4718665" y="59019"/>
                          <a:pt x="4834892" y="24293"/>
                          <a:pt x="4671795" y="29699"/>
                        </a:cubicBezTo>
                        <a:cubicBezTo>
                          <a:pt x="4508698" y="35105"/>
                          <a:pt x="4430596" y="21609"/>
                          <a:pt x="4307329" y="29699"/>
                        </a:cubicBezTo>
                        <a:cubicBezTo>
                          <a:pt x="4184062" y="37789"/>
                          <a:pt x="3949727" y="24581"/>
                          <a:pt x="3644663" y="29699"/>
                        </a:cubicBezTo>
                        <a:cubicBezTo>
                          <a:pt x="3339599" y="34817"/>
                          <a:pt x="3396549" y="17370"/>
                          <a:pt x="3180797" y="29699"/>
                        </a:cubicBezTo>
                        <a:cubicBezTo>
                          <a:pt x="2965045" y="42028"/>
                          <a:pt x="2582862" y="50659"/>
                          <a:pt x="2418731" y="29699"/>
                        </a:cubicBezTo>
                        <a:cubicBezTo>
                          <a:pt x="2254600" y="8739"/>
                          <a:pt x="2064202" y="8943"/>
                          <a:pt x="1954865" y="29699"/>
                        </a:cubicBezTo>
                        <a:cubicBezTo>
                          <a:pt x="1845528" y="50455"/>
                          <a:pt x="1489217" y="28931"/>
                          <a:pt x="1192799" y="29699"/>
                        </a:cubicBezTo>
                        <a:cubicBezTo>
                          <a:pt x="896381" y="30467"/>
                          <a:pt x="951067" y="23065"/>
                          <a:pt x="828333" y="29699"/>
                        </a:cubicBezTo>
                        <a:cubicBezTo>
                          <a:pt x="705599" y="36333"/>
                          <a:pt x="363334" y="5371"/>
                          <a:pt x="0" y="29699"/>
                        </a:cubicBezTo>
                        <a:cubicBezTo>
                          <a:pt x="20" y="16723"/>
                          <a:pt x="893" y="13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2EDCB9-8F02-41A9-BB8C-1835863A7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944948"/>
              </p:ext>
            </p:extLst>
          </p:nvPr>
        </p:nvGraphicFramePr>
        <p:xfrm>
          <a:off x="7548187" y="1177362"/>
          <a:ext cx="11206144" cy="1017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948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481" y="0"/>
            <a:ext cx="18643844" cy="5059719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799300" cy="12599987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DBCD05D-AFEC-4823-B98C-E8F8A244C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5327650"/>
            <a:ext cx="4103688" cy="2820988"/>
          </a:xfrm>
          <a:prstGeom prst="rect">
            <a:avLst/>
          </a:prstGeom>
        </p:spPr>
      </p:pic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ECBDE9A-237F-41FF-A6F3-23F46FD9E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87" y="8483827"/>
            <a:ext cx="4103688" cy="2863850"/>
          </a:xfr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3BFB7F9-5E66-44B3-8ECA-DCBC04A4D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5327650"/>
            <a:ext cx="8343900" cy="575310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3E60942-7663-42D4-8F2E-F95A9181A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88" y="5327650"/>
            <a:ext cx="3803650" cy="3043238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BF2560BF-9784-4229-88A8-94FFA5FA1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13" y="8483827"/>
            <a:ext cx="3803650" cy="264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026A0-DA15-46E0-A36E-792F77AA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13" y="1518833"/>
            <a:ext cx="15969273" cy="2435415"/>
          </a:xfrm>
        </p:spPr>
        <p:txBody>
          <a:bodyPr>
            <a:normAutofit/>
          </a:bodyPr>
          <a:lstStyle/>
          <a:p>
            <a:pPr algn="ctr"/>
            <a:r>
              <a:rPr lang="en-US" sz="6900" b="1">
                <a:solidFill>
                  <a:srgbClr val="FFFFFF"/>
                </a:solidFill>
              </a:rPr>
              <a:t>UNIVARIATE: CATEGORICAL ANALYSIS – SAMPLE CHARTS</a:t>
            </a:r>
            <a:endParaRPr lang="en-IN" sz="6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44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794350" cy="12599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49D3D-55F6-4D74-9C92-656511AF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13" y="1177363"/>
            <a:ext cx="5551760" cy="10257742"/>
          </a:xfrm>
        </p:spPr>
        <p:txBody>
          <a:bodyPr anchor="ctr">
            <a:normAutofit/>
          </a:bodyPr>
          <a:lstStyle/>
          <a:p>
            <a:r>
              <a:rPr lang="en-US" sz="7200" b="1"/>
              <a:t>UNIVARIATE: CATEGORICAL ANALYSIS - INFERENCE</a:t>
            </a:r>
            <a:endParaRPr lang="en-IN" sz="7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65886" y="6363895"/>
            <a:ext cx="9939990" cy="29699"/>
          </a:xfrm>
          <a:custGeom>
            <a:avLst/>
            <a:gdLst>
              <a:gd name="connsiteX0" fmla="*/ 0 w 9939990"/>
              <a:gd name="connsiteY0" fmla="*/ 0 h 29699"/>
              <a:gd name="connsiteX1" fmla="*/ 861466 w 9939990"/>
              <a:gd name="connsiteY1" fmla="*/ 0 h 29699"/>
              <a:gd name="connsiteX2" fmla="*/ 1325332 w 9939990"/>
              <a:gd name="connsiteY2" fmla="*/ 0 h 29699"/>
              <a:gd name="connsiteX3" fmla="*/ 2087398 w 9939990"/>
              <a:gd name="connsiteY3" fmla="*/ 0 h 29699"/>
              <a:gd name="connsiteX4" fmla="*/ 2551264 w 9939990"/>
              <a:gd name="connsiteY4" fmla="*/ 0 h 29699"/>
              <a:gd name="connsiteX5" fmla="*/ 3213930 w 9939990"/>
              <a:gd name="connsiteY5" fmla="*/ 0 h 29699"/>
              <a:gd name="connsiteX6" fmla="*/ 3975996 w 9939990"/>
              <a:gd name="connsiteY6" fmla="*/ 0 h 29699"/>
              <a:gd name="connsiteX7" fmla="*/ 4340462 w 9939990"/>
              <a:gd name="connsiteY7" fmla="*/ 0 h 29699"/>
              <a:gd name="connsiteX8" fmla="*/ 4704929 w 9939990"/>
              <a:gd name="connsiteY8" fmla="*/ 0 h 29699"/>
              <a:gd name="connsiteX9" fmla="*/ 5566394 w 9939990"/>
              <a:gd name="connsiteY9" fmla="*/ 0 h 29699"/>
              <a:gd name="connsiteX10" fmla="*/ 6229060 w 9939990"/>
              <a:gd name="connsiteY10" fmla="*/ 0 h 29699"/>
              <a:gd name="connsiteX11" fmla="*/ 6593527 w 9939990"/>
              <a:gd name="connsiteY11" fmla="*/ 0 h 29699"/>
              <a:gd name="connsiteX12" fmla="*/ 7256193 w 9939990"/>
              <a:gd name="connsiteY12" fmla="*/ 0 h 29699"/>
              <a:gd name="connsiteX13" fmla="*/ 8117659 w 9939990"/>
              <a:gd name="connsiteY13" fmla="*/ 0 h 29699"/>
              <a:gd name="connsiteX14" fmla="*/ 8680925 w 9939990"/>
              <a:gd name="connsiteY14" fmla="*/ 0 h 29699"/>
              <a:gd name="connsiteX15" fmla="*/ 9244191 w 9939990"/>
              <a:gd name="connsiteY15" fmla="*/ 0 h 29699"/>
              <a:gd name="connsiteX16" fmla="*/ 9939990 w 9939990"/>
              <a:gd name="connsiteY16" fmla="*/ 0 h 29699"/>
              <a:gd name="connsiteX17" fmla="*/ 9939990 w 9939990"/>
              <a:gd name="connsiteY17" fmla="*/ 29699 h 29699"/>
              <a:gd name="connsiteX18" fmla="*/ 9277324 w 9939990"/>
              <a:gd name="connsiteY18" fmla="*/ 29699 h 29699"/>
              <a:gd name="connsiteX19" fmla="*/ 8515258 w 9939990"/>
              <a:gd name="connsiteY19" fmla="*/ 29699 h 29699"/>
              <a:gd name="connsiteX20" fmla="*/ 7753192 w 9939990"/>
              <a:gd name="connsiteY20" fmla="*/ 29699 h 29699"/>
              <a:gd name="connsiteX21" fmla="*/ 7289326 w 9939990"/>
              <a:gd name="connsiteY21" fmla="*/ 29699 h 29699"/>
              <a:gd name="connsiteX22" fmla="*/ 6427860 w 9939990"/>
              <a:gd name="connsiteY22" fmla="*/ 29699 h 29699"/>
              <a:gd name="connsiteX23" fmla="*/ 5765194 w 9939990"/>
              <a:gd name="connsiteY23" fmla="*/ 29699 h 29699"/>
              <a:gd name="connsiteX24" fmla="*/ 5400728 w 9939990"/>
              <a:gd name="connsiteY24" fmla="*/ 29699 h 29699"/>
              <a:gd name="connsiteX25" fmla="*/ 4738062 w 9939990"/>
              <a:gd name="connsiteY25" fmla="*/ 29699 h 29699"/>
              <a:gd name="connsiteX26" fmla="*/ 4174796 w 9939990"/>
              <a:gd name="connsiteY26" fmla="*/ 29699 h 29699"/>
              <a:gd name="connsiteX27" fmla="*/ 3611530 w 9939990"/>
              <a:gd name="connsiteY27" fmla="*/ 29699 h 29699"/>
              <a:gd name="connsiteX28" fmla="*/ 3048264 w 9939990"/>
              <a:gd name="connsiteY28" fmla="*/ 29699 h 29699"/>
              <a:gd name="connsiteX29" fmla="*/ 2484998 w 9939990"/>
              <a:gd name="connsiteY29" fmla="*/ 29699 h 29699"/>
              <a:gd name="connsiteX30" fmla="*/ 1722932 w 9939990"/>
              <a:gd name="connsiteY30" fmla="*/ 29699 h 29699"/>
              <a:gd name="connsiteX31" fmla="*/ 1060266 w 9939990"/>
              <a:gd name="connsiteY31" fmla="*/ 29699 h 29699"/>
              <a:gd name="connsiteX32" fmla="*/ 695799 w 9939990"/>
              <a:gd name="connsiteY32" fmla="*/ 29699 h 29699"/>
              <a:gd name="connsiteX33" fmla="*/ 0 w 9939990"/>
              <a:gd name="connsiteY33" fmla="*/ 29699 h 29699"/>
              <a:gd name="connsiteX34" fmla="*/ 0 w 9939990"/>
              <a:gd name="connsiteY34" fmla="*/ 0 h 29699"/>
              <a:gd name="connsiteX0" fmla="*/ 0 w 9939990"/>
              <a:gd name="connsiteY0" fmla="*/ 0 h 29699"/>
              <a:gd name="connsiteX1" fmla="*/ 563266 w 9939990"/>
              <a:gd name="connsiteY1" fmla="*/ 0 h 29699"/>
              <a:gd name="connsiteX2" fmla="*/ 927732 w 9939990"/>
              <a:gd name="connsiteY2" fmla="*/ 0 h 29699"/>
              <a:gd name="connsiteX3" fmla="*/ 1789198 w 9939990"/>
              <a:gd name="connsiteY3" fmla="*/ 0 h 29699"/>
              <a:gd name="connsiteX4" fmla="*/ 2352464 w 9939990"/>
              <a:gd name="connsiteY4" fmla="*/ 0 h 29699"/>
              <a:gd name="connsiteX5" fmla="*/ 2915730 w 9939990"/>
              <a:gd name="connsiteY5" fmla="*/ 0 h 29699"/>
              <a:gd name="connsiteX6" fmla="*/ 3777196 w 9939990"/>
              <a:gd name="connsiteY6" fmla="*/ 0 h 29699"/>
              <a:gd name="connsiteX7" fmla="*/ 4241062 w 9939990"/>
              <a:gd name="connsiteY7" fmla="*/ 0 h 29699"/>
              <a:gd name="connsiteX8" fmla="*/ 5102528 w 9939990"/>
              <a:gd name="connsiteY8" fmla="*/ 0 h 29699"/>
              <a:gd name="connsiteX9" fmla="*/ 5963994 w 9939990"/>
              <a:gd name="connsiteY9" fmla="*/ 0 h 29699"/>
              <a:gd name="connsiteX10" fmla="*/ 6626660 w 9939990"/>
              <a:gd name="connsiteY10" fmla="*/ 0 h 29699"/>
              <a:gd name="connsiteX11" fmla="*/ 7488126 w 9939990"/>
              <a:gd name="connsiteY11" fmla="*/ 0 h 29699"/>
              <a:gd name="connsiteX12" fmla="*/ 8051392 w 9939990"/>
              <a:gd name="connsiteY12" fmla="*/ 0 h 29699"/>
              <a:gd name="connsiteX13" fmla="*/ 8614658 w 9939990"/>
              <a:gd name="connsiteY13" fmla="*/ 0 h 29699"/>
              <a:gd name="connsiteX14" fmla="*/ 9376724 w 9939990"/>
              <a:gd name="connsiteY14" fmla="*/ 0 h 29699"/>
              <a:gd name="connsiteX15" fmla="*/ 9939990 w 9939990"/>
              <a:gd name="connsiteY15" fmla="*/ 0 h 29699"/>
              <a:gd name="connsiteX16" fmla="*/ 9939990 w 9939990"/>
              <a:gd name="connsiteY16" fmla="*/ 29699 h 29699"/>
              <a:gd name="connsiteX17" fmla="*/ 9177924 w 9939990"/>
              <a:gd name="connsiteY17" fmla="*/ 29699 h 29699"/>
              <a:gd name="connsiteX18" fmla="*/ 8515258 w 9939990"/>
              <a:gd name="connsiteY18" fmla="*/ 29699 h 29699"/>
              <a:gd name="connsiteX19" fmla="*/ 8150792 w 9939990"/>
              <a:gd name="connsiteY19" fmla="*/ 29699 h 29699"/>
              <a:gd name="connsiteX20" fmla="*/ 7686926 w 9939990"/>
              <a:gd name="connsiteY20" fmla="*/ 29699 h 29699"/>
              <a:gd name="connsiteX21" fmla="*/ 6825460 w 9939990"/>
              <a:gd name="connsiteY21" fmla="*/ 29699 h 29699"/>
              <a:gd name="connsiteX22" fmla="*/ 6162794 w 9939990"/>
              <a:gd name="connsiteY22" fmla="*/ 29699 h 29699"/>
              <a:gd name="connsiteX23" fmla="*/ 5698928 w 9939990"/>
              <a:gd name="connsiteY23" fmla="*/ 29699 h 29699"/>
              <a:gd name="connsiteX24" fmla="*/ 5036262 w 9939990"/>
              <a:gd name="connsiteY24" fmla="*/ 29699 h 29699"/>
              <a:gd name="connsiteX25" fmla="*/ 4671795 w 9939990"/>
              <a:gd name="connsiteY25" fmla="*/ 29699 h 29699"/>
              <a:gd name="connsiteX26" fmla="*/ 4307329 w 9939990"/>
              <a:gd name="connsiteY26" fmla="*/ 29699 h 29699"/>
              <a:gd name="connsiteX27" fmla="*/ 3644663 w 9939990"/>
              <a:gd name="connsiteY27" fmla="*/ 29699 h 29699"/>
              <a:gd name="connsiteX28" fmla="*/ 3180797 w 9939990"/>
              <a:gd name="connsiteY28" fmla="*/ 29699 h 29699"/>
              <a:gd name="connsiteX29" fmla="*/ 2418731 w 9939990"/>
              <a:gd name="connsiteY29" fmla="*/ 29699 h 29699"/>
              <a:gd name="connsiteX30" fmla="*/ 1954865 w 9939990"/>
              <a:gd name="connsiteY30" fmla="*/ 29699 h 29699"/>
              <a:gd name="connsiteX31" fmla="*/ 1192799 w 9939990"/>
              <a:gd name="connsiteY31" fmla="*/ 29699 h 29699"/>
              <a:gd name="connsiteX32" fmla="*/ 828333 w 9939990"/>
              <a:gd name="connsiteY32" fmla="*/ 29699 h 29699"/>
              <a:gd name="connsiteX33" fmla="*/ 0 w 9939990"/>
              <a:gd name="connsiteY33" fmla="*/ 29699 h 29699"/>
              <a:gd name="connsiteX34" fmla="*/ 0 w 9939990"/>
              <a:gd name="connsiteY34" fmla="*/ 0 h 2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39990" h="29699" fill="none" extrusionOk="0">
                <a:moveTo>
                  <a:pt x="0" y="0"/>
                </a:moveTo>
                <a:cubicBezTo>
                  <a:pt x="246789" y="-36150"/>
                  <a:pt x="423818" y="-22074"/>
                  <a:pt x="861466" y="0"/>
                </a:cubicBezTo>
                <a:cubicBezTo>
                  <a:pt x="1268172" y="-28594"/>
                  <a:pt x="1201045" y="15616"/>
                  <a:pt x="1325332" y="0"/>
                </a:cubicBezTo>
                <a:cubicBezTo>
                  <a:pt x="1436414" y="-23487"/>
                  <a:pt x="1930728" y="20247"/>
                  <a:pt x="2087398" y="0"/>
                </a:cubicBezTo>
                <a:cubicBezTo>
                  <a:pt x="2258422" y="-15574"/>
                  <a:pt x="2417670" y="-13813"/>
                  <a:pt x="2551264" y="0"/>
                </a:cubicBezTo>
                <a:cubicBezTo>
                  <a:pt x="2642297" y="35660"/>
                  <a:pt x="2933782" y="-3807"/>
                  <a:pt x="3213930" y="0"/>
                </a:cubicBezTo>
                <a:cubicBezTo>
                  <a:pt x="3495006" y="-29360"/>
                  <a:pt x="3719855" y="-48113"/>
                  <a:pt x="3975996" y="0"/>
                </a:cubicBezTo>
                <a:cubicBezTo>
                  <a:pt x="4234749" y="28314"/>
                  <a:pt x="4200239" y="-5597"/>
                  <a:pt x="4340462" y="0"/>
                </a:cubicBezTo>
                <a:cubicBezTo>
                  <a:pt x="4495559" y="-8500"/>
                  <a:pt x="4614937" y="15787"/>
                  <a:pt x="4704929" y="0"/>
                </a:cubicBezTo>
                <a:cubicBezTo>
                  <a:pt x="4813450" y="-29580"/>
                  <a:pt x="5230269" y="-117756"/>
                  <a:pt x="5566394" y="0"/>
                </a:cubicBezTo>
                <a:cubicBezTo>
                  <a:pt x="5923496" y="40457"/>
                  <a:pt x="5931345" y="-5436"/>
                  <a:pt x="6229060" y="0"/>
                </a:cubicBezTo>
                <a:cubicBezTo>
                  <a:pt x="6531877" y="8432"/>
                  <a:pt x="6461164" y="20035"/>
                  <a:pt x="6593527" y="0"/>
                </a:cubicBezTo>
                <a:cubicBezTo>
                  <a:pt x="6705387" y="-13354"/>
                  <a:pt x="7065345" y="-69195"/>
                  <a:pt x="7256193" y="0"/>
                </a:cubicBezTo>
                <a:cubicBezTo>
                  <a:pt x="7401786" y="44501"/>
                  <a:pt x="7808144" y="23055"/>
                  <a:pt x="8117659" y="0"/>
                </a:cubicBezTo>
                <a:cubicBezTo>
                  <a:pt x="8418343" y="29134"/>
                  <a:pt x="8437427" y="352"/>
                  <a:pt x="8680925" y="0"/>
                </a:cubicBezTo>
                <a:cubicBezTo>
                  <a:pt x="8926776" y="-162"/>
                  <a:pt x="9064429" y="-22768"/>
                  <a:pt x="9244191" y="0"/>
                </a:cubicBezTo>
                <a:cubicBezTo>
                  <a:pt x="9392904" y="-7999"/>
                  <a:pt x="9633324" y="-19219"/>
                  <a:pt x="9939990" y="0"/>
                </a:cubicBezTo>
                <a:cubicBezTo>
                  <a:pt x="9939010" y="8861"/>
                  <a:pt x="9938348" y="16245"/>
                  <a:pt x="9939990" y="29699"/>
                </a:cubicBezTo>
                <a:cubicBezTo>
                  <a:pt x="9667747" y="728"/>
                  <a:pt x="9560080" y="29468"/>
                  <a:pt x="9277324" y="29699"/>
                </a:cubicBezTo>
                <a:cubicBezTo>
                  <a:pt x="8977387" y="31635"/>
                  <a:pt x="8885442" y="29834"/>
                  <a:pt x="8515258" y="29699"/>
                </a:cubicBezTo>
                <a:cubicBezTo>
                  <a:pt x="8152369" y="1131"/>
                  <a:pt x="8063502" y="13598"/>
                  <a:pt x="7753192" y="29699"/>
                </a:cubicBezTo>
                <a:cubicBezTo>
                  <a:pt x="7455293" y="35082"/>
                  <a:pt x="7429492" y="16985"/>
                  <a:pt x="7289326" y="29699"/>
                </a:cubicBezTo>
                <a:cubicBezTo>
                  <a:pt x="7160462" y="72346"/>
                  <a:pt x="6694953" y="1293"/>
                  <a:pt x="6427860" y="29699"/>
                </a:cubicBezTo>
                <a:cubicBezTo>
                  <a:pt x="6178977" y="52595"/>
                  <a:pt x="6069719" y="28501"/>
                  <a:pt x="5765194" y="29699"/>
                </a:cubicBezTo>
                <a:cubicBezTo>
                  <a:pt x="5450198" y="9517"/>
                  <a:pt x="5554123" y="27986"/>
                  <a:pt x="5400728" y="29699"/>
                </a:cubicBezTo>
                <a:cubicBezTo>
                  <a:pt x="5241510" y="86382"/>
                  <a:pt x="4985925" y="8734"/>
                  <a:pt x="4738062" y="29699"/>
                </a:cubicBezTo>
                <a:cubicBezTo>
                  <a:pt x="4543816" y="18873"/>
                  <a:pt x="4315000" y="43269"/>
                  <a:pt x="4174796" y="29699"/>
                </a:cubicBezTo>
                <a:cubicBezTo>
                  <a:pt x="4040413" y="14074"/>
                  <a:pt x="3892839" y="39324"/>
                  <a:pt x="3611530" y="29699"/>
                </a:cubicBezTo>
                <a:cubicBezTo>
                  <a:pt x="3355441" y="13659"/>
                  <a:pt x="3296282" y="29894"/>
                  <a:pt x="3048264" y="29699"/>
                </a:cubicBezTo>
                <a:cubicBezTo>
                  <a:pt x="2776212" y="30275"/>
                  <a:pt x="2704406" y="14402"/>
                  <a:pt x="2484998" y="29699"/>
                </a:cubicBezTo>
                <a:cubicBezTo>
                  <a:pt x="2289208" y="19935"/>
                  <a:pt x="2010111" y="38358"/>
                  <a:pt x="1722932" y="29699"/>
                </a:cubicBezTo>
                <a:cubicBezTo>
                  <a:pt x="1471070" y="18317"/>
                  <a:pt x="1233592" y="31724"/>
                  <a:pt x="1060266" y="29699"/>
                </a:cubicBezTo>
                <a:cubicBezTo>
                  <a:pt x="900500" y="24135"/>
                  <a:pt x="876764" y="16143"/>
                  <a:pt x="695799" y="29699"/>
                </a:cubicBezTo>
                <a:cubicBezTo>
                  <a:pt x="520083" y="41808"/>
                  <a:pt x="189723" y="13560"/>
                  <a:pt x="0" y="29699"/>
                </a:cubicBezTo>
                <a:cubicBezTo>
                  <a:pt x="526" y="15476"/>
                  <a:pt x="-1057" y="9142"/>
                  <a:pt x="0" y="0"/>
                </a:cubicBezTo>
                <a:close/>
              </a:path>
              <a:path w="9939990" h="29699" stroke="0" extrusionOk="0">
                <a:moveTo>
                  <a:pt x="0" y="0"/>
                </a:moveTo>
                <a:cubicBezTo>
                  <a:pt x="273339" y="-19849"/>
                  <a:pt x="298871" y="8755"/>
                  <a:pt x="563266" y="0"/>
                </a:cubicBezTo>
                <a:cubicBezTo>
                  <a:pt x="817227" y="-8722"/>
                  <a:pt x="765985" y="610"/>
                  <a:pt x="927732" y="0"/>
                </a:cubicBezTo>
                <a:cubicBezTo>
                  <a:pt x="1076102" y="-24808"/>
                  <a:pt x="1569961" y="-13426"/>
                  <a:pt x="1789198" y="0"/>
                </a:cubicBezTo>
                <a:cubicBezTo>
                  <a:pt x="1995352" y="36651"/>
                  <a:pt x="2113167" y="13011"/>
                  <a:pt x="2352464" y="0"/>
                </a:cubicBezTo>
                <a:cubicBezTo>
                  <a:pt x="2617112" y="-13694"/>
                  <a:pt x="2696833" y="25639"/>
                  <a:pt x="2915730" y="0"/>
                </a:cubicBezTo>
                <a:cubicBezTo>
                  <a:pt x="3127385" y="15171"/>
                  <a:pt x="3596059" y="-28445"/>
                  <a:pt x="3777196" y="0"/>
                </a:cubicBezTo>
                <a:cubicBezTo>
                  <a:pt x="3986877" y="4222"/>
                  <a:pt x="4033793" y="5891"/>
                  <a:pt x="4241062" y="0"/>
                </a:cubicBezTo>
                <a:cubicBezTo>
                  <a:pt x="4444006" y="13810"/>
                  <a:pt x="4760508" y="47599"/>
                  <a:pt x="5102528" y="0"/>
                </a:cubicBezTo>
                <a:cubicBezTo>
                  <a:pt x="5481074" y="-33455"/>
                  <a:pt x="5630115" y="-54902"/>
                  <a:pt x="5963994" y="0"/>
                </a:cubicBezTo>
                <a:cubicBezTo>
                  <a:pt x="6336725" y="33409"/>
                  <a:pt x="6462385" y="27145"/>
                  <a:pt x="6626660" y="0"/>
                </a:cubicBezTo>
                <a:cubicBezTo>
                  <a:pt x="6749086" y="22786"/>
                  <a:pt x="7313835" y="13574"/>
                  <a:pt x="7488126" y="0"/>
                </a:cubicBezTo>
                <a:cubicBezTo>
                  <a:pt x="7693363" y="-18566"/>
                  <a:pt x="7851499" y="-24533"/>
                  <a:pt x="8051392" y="0"/>
                </a:cubicBezTo>
                <a:cubicBezTo>
                  <a:pt x="8231796" y="26579"/>
                  <a:pt x="8395981" y="23146"/>
                  <a:pt x="8614658" y="0"/>
                </a:cubicBezTo>
                <a:cubicBezTo>
                  <a:pt x="8821166" y="-5989"/>
                  <a:pt x="9068939" y="37408"/>
                  <a:pt x="9376724" y="0"/>
                </a:cubicBezTo>
                <a:cubicBezTo>
                  <a:pt x="9682142" y="5596"/>
                  <a:pt x="9818982" y="23177"/>
                  <a:pt x="9939990" y="0"/>
                </a:cubicBezTo>
                <a:cubicBezTo>
                  <a:pt x="9938626" y="10247"/>
                  <a:pt x="9938483" y="15482"/>
                  <a:pt x="9939990" y="29699"/>
                </a:cubicBezTo>
                <a:cubicBezTo>
                  <a:pt x="9753840" y="4074"/>
                  <a:pt x="9374459" y="23946"/>
                  <a:pt x="9177924" y="29699"/>
                </a:cubicBezTo>
                <a:cubicBezTo>
                  <a:pt x="8940850" y="21850"/>
                  <a:pt x="8793676" y="37335"/>
                  <a:pt x="8515258" y="29699"/>
                </a:cubicBezTo>
                <a:cubicBezTo>
                  <a:pt x="8249516" y="32444"/>
                  <a:pt x="8297149" y="46272"/>
                  <a:pt x="8150792" y="29699"/>
                </a:cubicBezTo>
                <a:cubicBezTo>
                  <a:pt x="8020672" y="43634"/>
                  <a:pt x="7868182" y="-17718"/>
                  <a:pt x="7686926" y="29699"/>
                </a:cubicBezTo>
                <a:cubicBezTo>
                  <a:pt x="7506073" y="60401"/>
                  <a:pt x="7290506" y="34283"/>
                  <a:pt x="6825460" y="29699"/>
                </a:cubicBezTo>
                <a:cubicBezTo>
                  <a:pt x="6405091" y="35619"/>
                  <a:pt x="6297384" y="46765"/>
                  <a:pt x="6162794" y="29699"/>
                </a:cubicBezTo>
                <a:cubicBezTo>
                  <a:pt x="6039777" y="33374"/>
                  <a:pt x="5853755" y="23565"/>
                  <a:pt x="5698928" y="29699"/>
                </a:cubicBezTo>
                <a:cubicBezTo>
                  <a:pt x="5588492" y="61933"/>
                  <a:pt x="5361564" y="-5289"/>
                  <a:pt x="5036262" y="29699"/>
                </a:cubicBezTo>
                <a:cubicBezTo>
                  <a:pt x="4733892" y="58214"/>
                  <a:pt x="4842936" y="5102"/>
                  <a:pt x="4671795" y="29699"/>
                </a:cubicBezTo>
                <a:cubicBezTo>
                  <a:pt x="4516659" y="30678"/>
                  <a:pt x="4430836" y="25046"/>
                  <a:pt x="4307329" y="29699"/>
                </a:cubicBezTo>
                <a:cubicBezTo>
                  <a:pt x="4199029" y="35909"/>
                  <a:pt x="3962811" y="3210"/>
                  <a:pt x="3644663" y="29699"/>
                </a:cubicBezTo>
                <a:cubicBezTo>
                  <a:pt x="3338926" y="32410"/>
                  <a:pt x="3394926" y="14867"/>
                  <a:pt x="3180797" y="29699"/>
                </a:cubicBezTo>
                <a:cubicBezTo>
                  <a:pt x="2969133" y="42068"/>
                  <a:pt x="2600958" y="30985"/>
                  <a:pt x="2418731" y="29699"/>
                </a:cubicBezTo>
                <a:cubicBezTo>
                  <a:pt x="2229822" y="14892"/>
                  <a:pt x="2048129" y="3035"/>
                  <a:pt x="1954865" y="29699"/>
                </a:cubicBezTo>
                <a:cubicBezTo>
                  <a:pt x="1838914" y="27623"/>
                  <a:pt x="1502027" y="51561"/>
                  <a:pt x="1192799" y="29699"/>
                </a:cubicBezTo>
                <a:cubicBezTo>
                  <a:pt x="895342" y="31479"/>
                  <a:pt x="950026" y="35796"/>
                  <a:pt x="828333" y="29699"/>
                </a:cubicBezTo>
                <a:cubicBezTo>
                  <a:pt x="677081" y="31993"/>
                  <a:pt x="366419" y="-67157"/>
                  <a:pt x="0" y="29699"/>
                </a:cubicBezTo>
                <a:cubicBezTo>
                  <a:pt x="-212" y="16915"/>
                  <a:pt x="453" y="14011"/>
                  <a:pt x="0" y="0"/>
                </a:cubicBezTo>
                <a:close/>
              </a:path>
              <a:path w="9939990" h="29699" fill="none" stroke="0" extrusionOk="0">
                <a:moveTo>
                  <a:pt x="0" y="0"/>
                </a:moveTo>
                <a:cubicBezTo>
                  <a:pt x="206369" y="-9316"/>
                  <a:pt x="408345" y="46197"/>
                  <a:pt x="861466" y="0"/>
                </a:cubicBezTo>
                <a:cubicBezTo>
                  <a:pt x="1289438" y="-25497"/>
                  <a:pt x="1184324" y="8295"/>
                  <a:pt x="1325332" y="0"/>
                </a:cubicBezTo>
                <a:cubicBezTo>
                  <a:pt x="1437867" y="4207"/>
                  <a:pt x="1919338" y="58253"/>
                  <a:pt x="2087398" y="0"/>
                </a:cubicBezTo>
                <a:cubicBezTo>
                  <a:pt x="2228707" y="-37795"/>
                  <a:pt x="2415970" y="-11047"/>
                  <a:pt x="2551264" y="0"/>
                </a:cubicBezTo>
                <a:cubicBezTo>
                  <a:pt x="2737580" y="20684"/>
                  <a:pt x="2951621" y="-21035"/>
                  <a:pt x="3213930" y="0"/>
                </a:cubicBezTo>
                <a:cubicBezTo>
                  <a:pt x="3447726" y="-21592"/>
                  <a:pt x="3686365" y="-2865"/>
                  <a:pt x="3975996" y="0"/>
                </a:cubicBezTo>
                <a:cubicBezTo>
                  <a:pt x="4238331" y="22133"/>
                  <a:pt x="4190339" y="8680"/>
                  <a:pt x="4340462" y="0"/>
                </a:cubicBezTo>
                <a:cubicBezTo>
                  <a:pt x="4494968" y="7018"/>
                  <a:pt x="4620149" y="21897"/>
                  <a:pt x="4704929" y="0"/>
                </a:cubicBezTo>
                <a:cubicBezTo>
                  <a:pt x="4790432" y="-20168"/>
                  <a:pt x="5223305" y="-21886"/>
                  <a:pt x="5566394" y="0"/>
                </a:cubicBezTo>
                <a:cubicBezTo>
                  <a:pt x="5928820" y="40447"/>
                  <a:pt x="5936116" y="5214"/>
                  <a:pt x="6229060" y="0"/>
                </a:cubicBezTo>
                <a:cubicBezTo>
                  <a:pt x="6523340" y="2101"/>
                  <a:pt x="6471761" y="22204"/>
                  <a:pt x="6593527" y="0"/>
                </a:cubicBezTo>
                <a:cubicBezTo>
                  <a:pt x="6722479" y="-21332"/>
                  <a:pt x="7067690" y="-35170"/>
                  <a:pt x="7256193" y="0"/>
                </a:cubicBezTo>
                <a:cubicBezTo>
                  <a:pt x="7423009" y="31830"/>
                  <a:pt x="7794396" y="-45662"/>
                  <a:pt x="8117659" y="0"/>
                </a:cubicBezTo>
                <a:cubicBezTo>
                  <a:pt x="8422435" y="33522"/>
                  <a:pt x="8427242" y="-6253"/>
                  <a:pt x="8680925" y="0"/>
                </a:cubicBezTo>
                <a:cubicBezTo>
                  <a:pt x="8932309" y="-8038"/>
                  <a:pt x="9044509" y="-10646"/>
                  <a:pt x="9244191" y="0"/>
                </a:cubicBezTo>
                <a:cubicBezTo>
                  <a:pt x="9399362" y="62192"/>
                  <a:pt x="9658251" y="6256"/>
                  <a:pt x="9939990" y="0"/>
                </a:cubicBezTo>
                <a:cubicBezTo>
                  <a:pt x="9939392" y="8656"/>
                  <a:pt x="9939629" y="14534"/>
                  <a:pt x="9939990" y="29699"/>
                </a:cubicBezTo>
                <a:cubicBezTo>
                  <a:pt x="9673524" y="10976"/>
                  <a:pt x="9536047" y="25649"/>
                  <a:pt x="9277324" y="29699"/>
                </a:cubicBezTo>
                <a:cubicBezTo>
                  <a:pt x="8998814" y="39729"/>
                  <a:pt x="8880794" y="46032"/>
                  <a:pt x="8515258" y="29699"/>
                </a:cubicBezTo>
                <a:cubicBezTo>
                  <a:pt x="8147385" y="-98"/>
                  <a:pt x="8049910" y="19602"/>
                  <a:pt x="7753192" y="29699"/>
                </a:cubicBezTo>
                <a:cubicBezTo>
                  <a:pt x="7454464" y="44030"/>
                  <a:pt x="7422876" y="25621"/>
                  <a:pt x="7289326" y="29699"/>
                </a:cubicBezTo>
                <a:cubicBezTo>
                  <a:pt x="7134104" y="78699"/>
                  <a:pt x="6654403" y="-37473"/>
                  <a:pt x="6427860" y="29699"/>
                </a:cubicBezTo>
                <a:cubicBezTo>
                  <a:pt x="6170946" y="52991"/>
                  <a:pt x="6070920" y="38358"/>
                  <a:pt x="5765194" y="29699"/>
                </a:cubicBezTo>
                <a:cubicBezTo>
                  <a:pt x="5475178" y="18841"/>
                  <a:pt x="5524113" y="18526"/>
                  <a:pt x="5400728" y="29699"/>
                </a:cubicBezTo>
                <a:cubicBezTo>
                  <a:pt x="5252567" y="63475"/>
                  <a:pt x="4935212" y="14564"/>
                  <a:pt x="4738062" y="29699"/>
                </a:cubicBezTo>
                <a:cubicBezTo>
                  <a:pt x="4550716" y="24120"/>
                  <a:pt x="4314721" y="36084"/>
                  <a:pt x="4174796" y="29699"/>
                </a:cubicBezTo>
                <a:cubicBezTo>
                  <a:pt x="3999480" y="2873"/>
                  <a:pt x="3901102" y="17342"/>
                  <a:pt x="3611530" y="29699"/>
                </a:cubicBezTo>
                <a:cubicBezTo>
                  <a:pt x="3349977" y="13841"/>
                  <a:pt x="3296841" y="23454"/>
                  <a:pt x="3048264" y="29699"/>
                </a:cubicBezTo>
                <a:cubicBezTo>
                  <a:pt x="2811190" y="37586"/>
                  <a:pt x="2673724" y="40373"/>
                  <a:pt x="2484998" y="29699"/>
                </a:cubicBezTo>
                <a:cubicBezTo>
                  <a:pt x="2346930" y="59802"/>
                  <a:pt x="1974400" y="29313"/>
                  <a:pt x="1722932" y="29699"/>
                </a:cubicBezTo>
                <a:cubicBezTo>
                  <a:pt x="1501939" y="2743"/>
                  <a:pt x="1249532" y="59168"/>
                  <a:pt x="1060266" y="29699"/>
                </a:cubicBezTo>
                <a:cubicBezTo>
                  <a:pt x="898279" y="28417"/>
                  <a:pt x="876819" y="22824"/>
                  <a:pt x="695799" y="29699"/>
                </a:cubicBezTo>
                <a:cubicBezTo>
                  <a:pt x="522323" y="46107"/>
                  <a:pt x="159552" y="14837"/>
                  <a:pt x="0" y="29699"/>
                </a:cubicBezTo>
                <a:cubicBezTo>
                  <a:pt x="231" y="15601"/>
                  <a:pt x="-922" y="1031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39990"/>
                      <a:gd name="connsiteY0" fmla="*/ 0 h 29699"/>
                      <a:gd name="connsiteX1" fmla="*/ 861466 w 9939990"/>
                      <a:gd name="connsiteY1" fmla="*/ 0 h 29699"/>
                      <a:gd name="connsiteX2" fmla="*/ 1325332 w 9939990"/>
                      <a:gd name="connsiteY2" fmla="*/ 0 h 29699"/>
                      <a:gd name="connsiteX3" fmla="*/ 2087398 w 9939990"/>
                      <a:gd name="connsiteY3" fmla="*/ 0 h 29699"/>
                      <a:gd name="connsiteX4" fmla="*/ 2551264 w 9939990"/>
                      <a:gd name="connsiteY4" fmla="*/ 0 h 29699"/>
                      <a:gd name="connsiteX5" fmla="*/ 3213930 w 9939990"/>
                      <a:gd name="connsiteY5" fmla="*/ 0 h 29699"/>
                      <a:gd name="connsiteX6" fmla="*/ 3975996 w 9939990"/>
                      <a:gd name="connsiteY6" fmla="*/ 0 h 29699"/>
                      <a:gd name="connsiteX7" fmla="*/ 4340462 w 9939990"/>
                      <a:gd name="connsiteY7" fmla="*/ 0 h 29699"/>
                      <a:gd name="connsiteX8" fmla="*/ 4704929 w 9939990"/>
                      <a:gd name="connsiteY8" fmla="*/ 0 h 29699"/>
                      <a:gd name="connsiteX9" fmla="*/ 5566394 w 9939990"/>
                      <a:gd name="connsiteY9" fmla="*/ 0 h 29699"/>
                      <a:gd name="connsiteX10" fmla="*/ 6229060 w 9939990"/>
                      <a:gd name="connsiteY10" fmla="*/ 0 h 29699"/>
                      <a:gd name="connsiteX11" fmla="*/ 6593527 w 9939990"/>
                      <a:gd name="connsiteY11" fmla="*/ 0 h 29699"/>
                      <a:gd name="connsiteX12" fmla="*/ 7256193 w 9939990"/>
                      <a:gd name="connsiteY12" fmla="*/ 0 h 29699"/>
                      <a:gd name="connsiteX13" fmla="*/ 8117659 w 9939990"/>
                      <a:gd name="connsiteY13" fmla="*/ 0 h 29699"/>
                      <a:gd name="connsiteX14" fmla="*/ 8680925 w 9939990"/>
                      <a:gd name="connsiteY14" fmla="*/ 0 h 29699"/>
                      <a:gd name="connsiteX15" fmla="*/ 9244191 w 9939990"/>
                      <a:gd name="connsiteY15" fmla="*/ 0 h 29699"/>
                      <a:gd name="connsiteX16" fmla="*/ 9939990 w 9939990"/>
                      <a:gd name="connsiteY16" fmla="*/ 0 h 29699"/>
                      <a:gd name="connsiteX17" fmla="*/ 9939990 w 9939990"/>
                      <a:gd name="connsiteY17" fmla="*/ 29699 h 29699"/>
                      <a:gd name="connsiteX18" fmla="*/ 9277324 w 9939990"/>
                      <a:gd name="connsiteY18" fmla="*/ 29699 h 29699"/>
                      <a:gd name="connsiteX19" fmla="*/ 8515258 w 9939990"/>
                      <a:gd name="connsiteY19" fmla="*/ 29699 h 29699"/>
                      <a:gd name="connsiteX20" fmla="*/ 7753192 w 9939990"/>
                      <a:gd name="connsiteY20" fmla="*/ 29699 h 29699"/>
                      <a:gd name="connsiteX21" fmla="*/ 7289326 w 9939990"/>
                      <a:gd name="connsiteY21" fmla="*/ 29699 h 29699"/>
                      <a:gd name="connsiteX22" fmla="*/ 6427860 w 9939990"/>
                      <a:gd name="connsiteY22" fmla="*/ 29699 h 29699"/>
                      <a:gd name="connsiteX23" fmla="*/ 5765194 w 9939990"/>
                      <a:gd name="connsiteY23" fmla="*/ 29699 h 29699"/>
                      <a:gd name="connsiteX24" fmla="*/ 5400728 w 9939990"/>
                      <a:gd name="connsiteY24" fmla="*/ 29699 h 29699"/>
                      <a:gd name="connsiteX25" fmla="*/ 4738062 w 9939990"/>
                      <a:gd name="connsiteY25" fmla="*/ 29699 h 29699"/>
                      <a:gd name="connsiteX26" fmla="*/ 4174796 w 9939990"/>
                      <a:gd name="connsiteY26" fmla="*/ 29699 h 29699"/>
                      <a:gd name="connsiteX27" fmla="*/ 3611530 w 9939990"/>
                      <a:gd name="connsiteY27" fmla="*/ 29699 h 29699"/>
                      <a:gd name="connsiteX28" fmla="*/ 3048264 w 9939990"/>
                      <a:gd name="connsiteY28" fmla="*/ 29699 h 29699"/>
                      <a:gd name="connsiteX29" fmla="*/ 2484998 w 9939990"/>
                      <a:gd name="connsiteY29" fmla="*/ 29699 h 29699"/>
                      <a:gd name="connsiteX30" fmla="*/ 1722932 w 9939990"/>
                      <a:gd name="connsiteY30" fmla="*/ 29699 h 29699"/>
                      <a:gd name="connsiteX31" fmla="*/ 1060266 w 9939990"/>
                      <a:gd name="connsiteY31" fmla="*/ 29699 h 29699"/>
                      <a:gd name="connsiteX32" fmla="*/ 695799 w 9939990"/>
                      <a:gd name="connsiteY32" fmla="*/ 29699 h 29699"/>
                      <a:gd name="connsiteX33" fmla="*/ 0 w 9939990"/>
                      <a:gd name="connsiteY33" fmla="*/ 29699 h 29699"/>
                      <a:gd name="connsiteX34" fmla="*/ 0 w 9939990"/>
                      <a:gd name="connsiteY34" fmla="*/ 0 h 29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9939990" h="29699" fill="none" extrusionOk="0">
                        <a:moveTo>
                          <a:pt x="0" y="0"/>
                        </a:moveTo>
                        <a:cubicBezTo>
                          <a:pt x="216063" y="-3337"/>
                          <a:pt x="452716" y="29544"/>
                          <a:pt x="861466" y="0"/>
                        </a:cubicBezTo>
                        <a:cubicBezTo>
                          <a:pt x="1270216" y="-29544"/>
                          <a:pt x="1200522" y="7780"/>
                          <a:pt x="1325332" y="0"/>
                        </a:cubicBezTo>
                        <a:cubicBezTo>
                          <a:pt x="1450142" y="-7780"/>
                          <a:pt x="1925115" y="26320"/>
                          <a:pt x="2087398" y="0"/>
                        </a:cubicBezTo>
                        <a:cubicBezTo>
                          <a:pt x="2249681" y="-26320"/>
                          <a:pt x="2405990" y="-15815"/>
                          <a:pt x="2551264" y="0"/>
                        </a:cubicBezTo>
                        <a:cubicBezTo>
                          <a:pt x="2696538" y="15815"/>
                          <a:pt x="2934317" y="14576"/>
                          <a:pt x="3213930" y="0"/>
                        </a:cubicBezTo>
                        <a:cubicBezTo>
                          <a:pt x="3493543" y="-14576"/>
                          <a:pt x="3713047" y="-27986"/>
                          <a:pt x="3975996" y="0"/>
                        </a:cubicBezTo>
                        <a:cubicBezTo>
                          <a:pt x="4238945" y="27986"/>
                          <a:pt x="4197133" y="-761"/>
                          <a:pt x="4340462" y="0"/>
                        </a:cubicBezTo>
                        <a:cubicBezTo>
                          <a:pt x="4483791" y="761"/>
                          <a:pt x="4599665" y="16972"/>
                          <a:pt x="4704929" y="0"/>
                        </a:cubicBezTo>
                        <a:cubicBezTo>
                          <a:pt x="4810193" y="-16972"/>
                          <a:pt x="5208064" y="-34351"/>
                          <a:pt x="5566394" y="0"/>
                        </a:cubicBezTo>
                        <a:cubicBezTo>
                          <a:pt x="5924725" y="34351"/>
                          <a:pt x="5935520" y="-962"/>
                          <a:pt x="6229060" y="0"/>
                        </a:cubicBezTo>
                        <a:cubicBezTo>
                          <a:pt x="6522600" y="962"/>
                          <a:pt x="6468350" y="18026"/>
                          <a:pt x="6593527" y="0"/>
                        </a:cubicBezTo>
                        <a:cubicBezTo>
                          <a:pt x="6718704" y="-18026"/>
                          <a:pt x="7066170" y="-28019"/>
                          <a:pt x="7256193" y="0"/>
                        </a:cubicBezTo>
                        <a:cubicBezTo>
                          <a:pt x="7446216" y="28019"/>
                          <a:pt x="7811888" y="-33593"/>
                          <a:pt x="8117659" y="0"/>
                        </a:cubicBezTo>
                        <a:cubicBezTo>
                          <a:pt x="8423430" y="33593"/>
                          <a:pt x="8430158" y="-308"/>
                          <a:pt x="8680925" y="0"/>
                        </a:cubicBezTo>
                        <a:cubicBezTo>
                          <a:pt x="8931692" y="308"/>
                          <a:pt x="9067796" y="-24243"/>
                          <a:pt x="9244191" y="0"/>
                        </a:cubicBezTo>
                        <a:cubicBezTo>
                          <a:pt x="9420586" y="24243"/>
                          <a:pt x="9632806" y="-12651"/>
                          <a:pt x="9939990" y="0"/>
                        </a:cubicBezTo>
                        <a:cubicBezTo>
                          <a:pt x="9939408" y="8283"/>
                          <a:pt x="9938848" y="14997"/>
                          <a:pt x="9939990" y="29699"/>
                        </a:cubicBezTo>
                        <a:cubicBezTo>
                          <a:pt x="9682161" y="-2735"/>
                          <a:pt x="9558256" y="24465"/>
                          <a:pt x="9277324" y="29699"/>
                        </a:cubicBezTo>
                        <a:cubicBezTo>
                          <a:pt x="8996392" y="34933"/>
                          <a:pt x="8885962" y="43307"/>
                          <a:pt x="8515258" y="29699"/>
                        </a:cubicBezTo>
                        <a:cubicBezTo>
                          <a:pt x="8144554" y="16091"/>
                          <a:pt x="8057326" y="20022"/>
                          <a:pt x="7753192" y="29699"/>
                        </a:cubicBezTo>
                        <a:cubicBezTo>
                          <a:pt x="7449058" y="39376"/>
                          <a:pt x="7424274" y="21399"/>
                          <a:pt x="7289326" y="29699"/>
                        </a:cubicBezTo>
                        <a:cubicBezTo>
                          <a:pt x="7154378" y="37999"/>
                          <a:pt x="6688308" y="7514"/>
                          <a:pt x="6427860" y="29699"/>
                        </a:cubicBezTo>
                        <a:cubicBezTo>
                          <a:pt x="6167412" y="51884"/>
                          <a:pt x="6071521" y="50833"/>
                          <a:pt x="5765194" y="29699"/>
                        </a:cubicBezTo>
                        <a:cubicBezTo>
                          <a:pt x="5458867" y="8565"/>
                          <a:pt x="5542966" y="14389"/>
                          <a:pt x="5400728" y="29699"/>
                        </a:cubicBezTo>
                        <a:cubicBezTo>
                          <a:pt x="5258490" y="45009"/>
                          <a:pt x="4938635" y="25343"/>
                          <a:pt x="4738062" y="29699"/>
                        </a:cubicBezTo>
                        <a:cubicBezTo>
                          <a:pt x="4537489" y="34055"/>
                          <a:pt x="4311478" y="41714"/>
                          <a:pt x="4174796" y="29699"/>
                        </a:cubicBezTo>
                        <a:cubicBezTo>
                          <a:pt x="4038114" y="17684"/>
                          <a:pt x="3871515" y="46436"/>
                          <a:pt x="3611530" y="29699"/>
                        </a:cubicBezTo>
                        <a:cubicBezTo>
                          <a:pt x="3351545" y="12962"/>
                          <a:pt x="3295491" y="19797"/>
                          <a:pt x="3048264" y="29699"/>
                        </a:cubicBezTo>
                        <a:cubicBezTo>
                          <a:pt x="2801037" y="39601"/>
                          <a:pt x="2680239" y="15995"/>
                          <a:pt x="2484998" y="29699"/>
                        </a:cubicBezTo>
                        <a:cubicBezTo>
                          <a:pt x="2289757" y="43403"/>
                          <a:pt x="1983169" y="57903"/>
                          <a:pt x="1722932" y="29699"/>
                        </a:cubicBezTo>
                        <a:cubicBezTo>
                          <a:pt x="1462695" y="1495"/>
                          <a:pt x="1223264" y="31949"/>
                          <a:pt x="1060266" y="29699"/>
                        </a:cubicBezTo>
                        <a:cubicBezTo>
                          <a:pt x="897268" y="27449"/>
                          <a:pt x="875396" y="19346"/>
                          <a:pt x="695799" y="29699"/>
                        </a:cubicBezTo>
                        <a:cubicBezTo>
                          <a:pt x="516202" y="40052"/>
                          <a:pt x="170831" y="29920"/>
                          <a:pt x="0" y="29699"/>
                        </a:cubicBezTo>
                        <a:cubicBezTo>
                          <a:pt x="401" y="15432"/>
                          <a:pt x="-1243" y="10244"/>
                          <a:pt x="0" y="0"/>
                        </a:cubicBezTo>
                        <a:close/>
                      </a:path>
                      <a:path w="9939990" h="29699" stroke="0" extrusionOk="0">
                        <a:moveTo>
                          <a:pt x="0" y="0"/>
                        </a:moveTo>
                        <a:cubicBezTo>
                          <a:pt x="276052" y="-13859"/>
                          <a:pt x="298523" y="6140"/>
                          <a:pt x="563266" y="0"/>
                        </a:cubicBezTo>
                        <a:cubicBezTo>
                          <a:pt x="828009" y="-6140"/>
                          <a:pt x="766463" y="13621"/>
                          <a:pt x="927732" y="0"/>
                        </a:cubicBezTo>
                        <a:cubicBezTo>
                          <a:pt x="1089001" y="-13621"/>
                          <a:pt x="1587447" y="-34012"/>
                          <a:pt x="1789198" y="0"/>
                        </a:cubicBezTo>
                        <a:cubicBezTo>
                          <a:pt x="1990949" y="34012"/>
                          <a:pt x="2092955" y="15922"/>
                          <a:pt x="2352464" y="0"/>
                        </a:cubicBezTo>
                        <a:cubicBezTo>
                          <a:pt x="2611973" y="-15922"/>
                          <a:pt x="2691662" y="22300"/>
                          <a:pt x="2915730" y="0"/>
                        </a:cubicBezTo>
                        <a:cubicBezTo>
                          <a:pt x="3139798" y="-22300"/>
                          <a:pt x="3559903" y="-7790"/>
                          <a:pt x="3777196" y="0"/>
                        </a:cubicBezTo>
                        <a:cubicBezTo>
                          <a:pt x="3994489" y="7790"/>
                          <a:pt x="4035154" y="8050"/>
                          <a:pt x="4241062" y="0"/>
                        </a:cubicBezTo>
                        <a:cubicBezTo>
                          <a:pt x="4446970" y="-8050"/>
                          <a:pt x="4727110" y="19826"/>
                          <a:pt x="5102528" y="0"/>
                        </a:cubicBezTo>
                        <a:cubicBezTo>
                          <a:pt x="5477946" y="-19826"/>
                          <a:pt x="5615134" y="-27917"/>
                          <a:pt x="5963994" y="0"/>
                        </a:cubicBezTo>
                        <a:cubicBezTo>
                          <a:pt x="6312854" y="27917"/>
                          <a:pt x="6483141" y="14557"/>
                          <a:pt x="6626660" y="0"/>
                        </a:cubicBezTo>
                        <a:cubicBezTo>
                          <a:pt x="6770179" y="-14557"/>
                          <a:pt x="7298966" y="10834"/>
                          <a:pt x="7488126" y="0"/>
                        </a:cubicBezTo>
                        <a:cubicBezTo>
                          <a:pt x="7677286" y="-10834"/>
                          <a:pt x="7863168" y="-7496"/>
                          <a:pt x="8051392" y="0"/>
                        </a:cubicBezTo>
                        <a:cubicBezTo>
                          <a:pt x="8239616" y="7496"/>
                          <a:pt x="8384841" y="9052"/>
                          <a:pt x="8614658" y="0"/>
                        </a:cubicBezTo>
                        <a:cubicBezTo>
                          <a:pt x="8844475" y="-9052"/>
                          <a:pt x="9065454" y="-4565"/>
                          <a:pt x="9376724" y="0"/>
                        </a:cubicBezTo>
                        <a:cubicBezTo>
                          <a:pt x="9687994" y="4565"/>
                          <a:pt x="9821863" y="11279"/>
                          <a:pt x="9939990" y="0"/>
                        </a:cubicBezTo>
                        <a:cubicBezTo>
                          <a:pt x="9938962" y="10327"/>
                          <a:pt x="9938786" y="15311"/>
                          <a:pt x="9939990" y="29699"/>
                        </a:cubicBezTo>
                        <a:cubicBezTo>
                          <a:pt x="9745343" y="32732"/>
                          <a:pt x="9417718" y="49403"/>
                          <a:pt x="9177924" y="29699"/>
                        </a:cubicBezTo>
                        <a:cubicBezTo>
                          <a:pt x="8938130" y="9995"/>
                          <a:pt x="8788553" y="23231"/>
                          <a:pt x="8515258" y="29699"/>
                        </a:cubicBezTo>
                        <a:cubicBezTo>
                          <a:pt x="8241963" y="36167"/>
                          <a:pt x="8297751" y="39613"/>
                          <a:pt x="8150792" y="29699"/>
                        </a:cubicBezTo>
                        <a:cubicBezTo>
                          <a:pt x="8003833" y="19785"/>
                          <a:pt x="7841552" y="8439"/>
                          <a:pt x="7686926" y="29699"/>
                        </a:cubicBezTo>
                        <a:cubicBezTo>
                          <a:pt x="7532300" y="50959"/>
                          <a:pt x="7248300" y="25524"/>
                          <a:pt x="6825460" y="29699"/>
                        </a:cubicBezTo>
                        <a:cubicBezTo>
                          <a:pt x="6402620" y="33874"/>
                          <a:pt x="6295402" y="48415"/>
                          <a:pt x="6162794" y="29699"/>
                        </a:cubicBezTo>
                        <a:cubicBezTo>
                          <a:pt x="6030186" y="10983"/>
                          <a:pt x="5850306" y="23041"/>
                          <a:pt x="5698928" y="29699"/>
                        </a:cubicBezTo>
                        <a:cubicBezTo>
                          <a:pt x="5547550" y="36357"/>
                          <a:pt x="5353859" y="379"/>
                          <a:pt x="5036262" y="29699"/>
                        </a:cubicBezTo>
                        <a:cubicBezTo>
                          <a:pt x="4718665" y="59019"/>
                          <a:pt x="4834892" y="24293"/>
                          <a:pt x="4671795" y="29699"/>
                        </a:cubicBezTo>
                        <a:cubicBezTo>
                          <a:pt x="4508698" y="35105"/>
                          <a:pt x="4430596" y="21609"/>
                          <a:pt x="4307329" y="29699"/>
                        </a:cubicBezTo>
                        <a:cubicBezTo>
                          <a:pt x="4184062" y="37789"/>
                          <a:pt x="3949727" y="24581"/>
                          <a:pt x="3644663" y="29699"/>
                        </a:cubicBezTo>
                        <a:cubicBezTo>
                          <a:pt x="3339599" y="34817"/>
                          <a:pt x="3396549" y="17370"/>
                          <a:pt x="3180797" y="29699"/>
                        </a:cubicBezTo>
                        <a:cubicBezTo>
                          <a:pt x="2965045" y="42028"/>
                          <a:pt x="2582862" y="50659"/>
                          <a:pt x="2418731" y="29699"/>
                        </a:cubicBezTo>
                        <a:cubicBezTo>
                          <a:pt x="2254600" y="8739"/>
                          <a:pt x="2064202" y="8943"/>
                          <a:pt x="1954865" y="29699"/>
                        </a:cubicBezTo>
                        <a:cubicBezTo>
                          <a:pt x="1845528" y="50455"/>
                          <a:pt x="1489217" y="28931"/>
                          <a:pt x="1192799" y="29699"/>
                        </a:cubicBezTo>
                        <a:cubicBezTo>
                          <a:pt x="896381" y="30467"/>
                          <a:pt x="951067" y="23065"/>
                          <a:pt x="828333" y="29699"/>
                        </a:cubicBezTo>
                        <a:cubicBezTo>
                          <a:pt x="705599" y="36333"/>
                          <a:pt x="363334" y="5371"/>
                          <a:pt x="0" y="29699"/>
                        </a:cubicBezTo>
                        <a:cubicBezTo>
                          <a:pt x="20" y="16723"/>
                          <a:pt x="893" y="13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6A06DC-20D8-4CE7-8892-8AAEE769E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682282"/>
              </p:ext>
            </p:extLst>
          </p:nvPr>
        </p:nvGraphicFramePr>
        <p:xfrm>
          <a:off x="7548187" y="1177362"/>
          <a:ext cx="11206144" cy="1017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250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6747</TotalTime>
  <Words>1254</Words>
  <Application>Microsoft Macintosh PowerPoint</Application>
  <PresentationFormat>Custom</PresentationFormat>
  <Paragraphs>102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LENDING CLUB CASE STUDY  PROJECT ANALYSIS REPORT</vt:lpstr>
      <vt:lpstr>EXECUTIVE SUMMARY</vt:lpstr>
      <vt:lpstr>DATA CLEANSING</vt:lpstr>
      <vt:lpstr>DATA CLEANSING (CONTD.)</vt:lpstr>
      <vt:lpstr>DATA PREPARATION</vt:lpstr>
      <vt:lpstr>UNIVARIATE: CATEGORICAL ANALYSIS – SAMPLE CHARTS</vt:lpstr>
      <vt:lpstr>UNIVARIATE: CATEGORICAL ANALYSIS - INFERENCE</vt:lpstr>
      <vt:lpstr>UNIVARIATE: CATEGORICAL ANALYSIS – SAMPLE CHARTS</vt:lpstr>
      <vt:lpstr>UNIVARIATE: CATEGORICAL ANALYSIS - INFERENCE</vt:lpstr>
      <vt:lpstr>UNIVARIATE: CONTINOUS ANALYSIS – SAMPLE CHARTS</vt:lpstr>
      <vt:lpstr>UNIVARIATE: SEGMENTED ANALYSIS – SAMPLE CHARTS</vt:lpstr>
      <vt:lpstr>UNIVARIATE: SEGMENTED ANALYSIS - INFERENCE</vt:lpstr>
      <vt:lpstr>UNIVARIATE: SEGMENTED ANALYSIS  SAMPLE CHARTS</vt:lpstr>
      <vt:lpstr>   UNIVARIATE: SEGMENTED ANALYSIS  SAMPLE CHARTS</vt:lpstr>
      <vt:lpstr>UNIVARIATE: SEGMENTED ANALYSIS - INFERENCE</vt:lpstr>
      <vt:lpstr>BIVARIATE ANALYSIS</vt:lpstr>
      <vt:lpstr>BIVARIATE ANALYSIS: SAMPLE CHARTS</vt:lpstr>
      <vt:lpstr>BIVARIATE ANALYSIS: SAMPLE CHARTS</vt:lpstr>
      <vt:lpstr>DERIVED METRICS - ANALYSIS</vt:lpstr>
      <vt:lpstr>Correlation Chart - Derived Metrics</vt:lpstr>
      <vt:lpstr>DRIVER VARIABLES - ANALYSIS</vt:lpstr>
      <vt:lpstr>DRIVER VARIABLES – ANALYSIS (contd)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Case Study  Submission</dc:title>
  <dc:creator>Chiranjeev</dc:creator>
  <cp:lastModifiedBy>Khanna, Arjun (HCS)</cp:lastModifiedBy>
  <cp:revision>80</cp:revision>
  <dcterms:created xsi:type="dcterms:W3CDTF">2016-06-09T08:16:28Z</dcterms:created>
  <dcterms:modified xsi:type="dcterms:W3CDTF">2021-02-22T01:54:06Z</dcterms:modified>
</cp:coreProperties>
</file>